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90" r:id="rId1"/>
    <p:sldMasterId id="2147483691" r:id="rId2"/>
  </p:sldMasterIdLst>
  <p:notesMasterIdLst>
    <p:notesMasterId r:id="rId7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327" r:id="rId23"/>
    <p:sldId id="328" r:id="rId24"/>
    <p:sldId id="276" r:id="rId25"/>
    <p:sldId id="277" r:id="rId26"/>
    <p:sldId id="325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90" r:id="rId36"/>
    <p:sldId id="291" r:id="rId37"/>
    <p:sldId id="292" r:id="rId38"/>
    <p:sldId id="329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3" r:id="rId69"/>
    <p:sldId id="324" r:id="rId70"/>
  </p:sldIdLst>
  <p:sldSz cx="13004800" cy="7302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94B81EC-6456-4E03-A388-E0429E77FDF5}">
  <a:tblStyle styleId="{994B81EC-6456-4E03-A388-E0429E77FDF5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3"/>
    <p:restoredTop sz="94720"/>
  </p:normalViewPr>
  <p:slideViewPr>
    <p:cSldViewPr snapToGrid="0" snapToObjects="1">
      <p:cViewPr varScale="1">
        <p:scale>
          <a:sx n="99" d="100"/>
          <a:sy n="99" d="100"/>
        </p:scale>
        <p:origin x="26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notesMaster" Target="notesMasters/notesMaster1.xml"/><Relationship Id="rId72" Type="http://schemas.openxmlformats.org/officeDocument/2006/relationships/presProps" Target="presProp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defRPr/>
            </a:lvl1pPr>
            <a:lvl2pPr marL="0" marR="0" lvl="1" indent="228600" algn="l" rtl="0">
              <a:spcBef>
                <a:spcPts val="0"/>
              </a:spcBef>
              <a:defRPr/>
            </a:lvl2pPr>
            <a:lvl3pPr marL="0" marR="0" lvl="2" indent="457200" algn="l" rtl="0">
              <a:spcBef>
                <a:spcPts val="0"/>
              </a:spcBef>
              <a:defRPr/>
            </a:lvl3pPr>
            <a:lvl4pPr marL="0" marR="0" lvl="3" indent="685800" algn="l" rtl="0">
              <a:spcBef>
                <a:spcPts val="0"/>
              </a:spcBef>
              <a:defRPr/>
            </a:lvl4pPr>
            <a:lvl5pPr marL="0" marR="0" lvl="4" indent="914400" algn="l" rtl="0">
              <a:spcBef>
                <a:spcPts val="0"/>
              </a:spcBef>
              <a:defRPr/>
            </a:lvl5pPr>
            <a:lvl6pPr marL="0" marR="0" lvl="5" indent="1143000" algn="l" rtl="0">
              <a:spcBef>
                <a:spcPts val="0"/>
              </a:spcBef>
              <a:defRPr/>
            </a:lvl6pPr>
            <a:lvl7pPr marL="0" marR="0" lvl="6" indent="1371600" algn="l" rtl="0">
              <a:spcBef>
                <a:spcPts val="0"/>
              </a:spcBef>
              <a:defRPr/>
            </a:lvl7pPr>
            <a:lvl8pPr marL="0" marR="0" lvl="7" indent="1600200" algn="l" rtl="0">
              <a:spcBef>
                <a:spcPts val="0"/>
              </a:spcBef>
              <a:defRPr/>
            </a:lvl8pPr>
            <a:lvl9pPr marL="0" marR="0" lvl="8" indent="182880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3" name="Shape 2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>
            <a:spLocks noGrp="1" noRot="1" noChangeAspect="1"/>
          </p:cNvSpPr>
          <p:nvPr>
            <p:ph type="sldImg" idx="2"/>
          </p:nvPr>
        </p:nvSpPr>
        <p:spPr>
          <a:xfrm>
            <a:off x="1139024" y="685800"/>
            <a:ext cx="45801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>
            <a:spLocks noGrp="1" noRot="1" noChangeAspect="1"/>
          </p:cNvSpPr>
          <p:nvPr>
            <p:ph type="sldImg" idx="2"/>
          </p:nvPr>
        </p:nvSpPr>
        <p:spPr>
          <a:xfrm>
            <a:off x="1139024" y="685800"/>
            <a:ext cx="45801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Shape 3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1139024" y="685800"/>
            <a:ext cx="45801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7" name="Shape 367"/>
          <p:cNvSpPr>
            <a:spLocks noGrp="1" noRot="1" noChangeAspect="1"/>
          </p:cNvSpPr>
          <p:nvPr>
            <p:ph type="sldImg" idx="2"/>
          </p:nvPr>
        </p:nvSpPr>
        <p:spPr>
          <a:xfrm>
            <a:off x="1139024" y="685800"/>
            <a:ext cx="45801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4" name="Shape 374"/>
          <p:cNvSpPr>
            <a:spLocks noGrp="1" noRot="1" noChangeAspect="1"/>
          </p:cNvSpPr>
          <p:nvPr>
            <p:ph type="sldImg" idx="2"/>
          </p:nvPr>
        </p:nvSpPr>
        <p:spPr>
          <a:xfrm>
            <a:off x="1139024" y="685800"/>
            <a:ext cx="45801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1" name="Shape 381"/>
          <p:cNvSpPr>
            <a:spLocks noGrp="1" noRot="1" noChangeAspect="1"/>
          </p:cNvSpPr>
          <p:nvPr>
            <p:ph type="sldImg" idx="2"/>
          </p:nvPr>
        </p:nvSpPr>
        <p:spPr>
          <a:xfrm>
            <a:off x="1139024" y="685800"/>
            <a:ext cx="45801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I’d like everyone to set up</a:t>
            </a:r>
            <a:r>
              <a:rPr lang="en-US" baseline="0" dirty="0" smtClean="0"/>
              <a:t> your profile </a:t>
            </a:r>
            <a:r>
              <a:rPr lang="mr-IN" baseline="0" dirty="0" smtClean="0"/>
              <a:t>–</a:t>
            </a:r>
            <a:r>
              <a:rPr lang="en-US" baseline="0" dirty="0" smtClean="0"/>
              <a:t> please add a photo of yourself</a:t>
            </a:r>
            <a:endParaRPr dirty="0"/>
          </a:p>
        </p:txBody>
      </p:sp>
      <p:sp>
        <p:nvSpPr>
          <p:cNvPr id="388" name="Shape 388"/>
          <p:cNvSpPr>
            <a:spLocks noGrp="1" noRot="1" noChangeAspect="1"/>
          </p:cNvSpPr>
          <p:nvPr>
            <p:ph type="sldImg" idx="2"/>
          </p:nvPr>
        </p:nvSpPr>
        <p:spPr>
          <a:xfrm>
            <a:off x="1139024" y="685800"/>
            <a:ext cx="45801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1139024" y="685800"/>
            <a:ext cx="45801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41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1" name="Shape 41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200" b="1" dirty="0" smtClean="0">
                <a:latin typeface="Oswald"/>
                <a:ea typeface="Oswald"/>
                <a:cs typeface="Oswald"/>
                <a:sym typeface="Oswald"/>
              </a:rPr>
              <a:t>Reid Note: write on board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r>
              <a:rPr lang="en-US" sz="1200" dirty="0" smtClean="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Agenda - write on board with Megan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00" name="Shape 50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9699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Shape 50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Shape 50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https://docs.google.com/forms/d/1-LVzL1EsuKnEw66x99ojSHbrdJrCCkmbFRPuPHYcDQ8/edit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4964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5" name="Shape 42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5293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Ask them: Anyone wanna take stab at defining data science? Can you think of companies that use Data Science? </a:t>
            </a:r>
          </a:p>
        </p:txBody>
      </p:sp>
      <p:sp>
        <p:nvSpPr>
          <p:cNvPr id="449" name="Shape 44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Shape 45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46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7" name="Shape 4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very special set of skills…</a:t>
            </a: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extracting meaning from data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Stretches across disciplines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Application of scientific techniques to                                                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practical problems</a:t>
            </a:r>
          </a:p>
          <a:p>
            <a:pPr lvl="0" rtl="0">
              <a:spcBef>
                <a:spcPts val="100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Shape 48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6" name="Shape 4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Show of hands, who is strong in Business; ML; Math; Programming; Statistics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roles prioritize different                                                                                    skill sets.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all roles involve some                                                                         part of each skillset.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are your strengths and weaknesses?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6" name="Shape 51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Show of hands, who is strong in Business; ML; Math; Programming; Statistics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roles prioritize different                                                                                    skill sets.</a:t>
            </a:r>
          </a:p>
          <a:p>
            <a:pPr lvl="0" rtl="0">
              <a:spcBef>
                <a:spcPts val="0"/>
              </a:spcBef>
              <a:buSzPct val="91666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all roles involve some                                                                         part of each skillset.</a:t>
            </a:r>
          </a:p>
          <a:p>
            <a:pPr lvl="0" rtl="0">
              <a:spcBef>
                <a:spcPts val="0"/>
              </a:spcBef>
              <a:buSzPct val="91666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are your strengths and weaknesses?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5" name="Shape 52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Show of hands, who is strong in Business; ML; Math; Programming; Statistics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roles prioritize different                                                                                    skill sets.</a:t>
            </a:r>
          </a:p>
          <a:p>
            <a:pPr lvl="0" rtl="0">
              <a:spcBef>
                <a:spcPts val="0"/>
              </a:spcBef>
              <a:buSzPct val="91666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all roles involve some                                                                         part of each skillset.</a:t>
            </a:r>
          </a:p>
          <a:p>
            <a:pPr lvl="0" rtl="0">
              <a:spcBef>
                <a:spcPts val="0"/>
              </a:spcBef>
              <a:buSzPct val="91666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are your strengths and weaknesses?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Shape 5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34" name="Shape 5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Show of hands, who is strong in Business; ML; Math; Programming; Statistics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roles prioritize different                                                                                    skill sets.</a:t>
            </a:r>
          </a:p>
          <a:p>
            <a:pPr lvl="0" rtl="0">
              <a:spcBef>
                <a:spcPts val="0"/>
              </a:spcBef>
              <a:buSzPct val="91666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However, all roles involve some                                                                         part of each skillset.</a:t>
            </a:r>
          </a:p>
          <a:p>
            <a:pPr lvl="0" rtl="0">
              <a:spcBef>
                <a:spcPts val="0"/>
              </a:spcBef>
              <a:buSzPct val="91666"/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lvl="0" indent="-154940" rtl="0">
              <a:spcBef>
                <a:spcPts val="0"/>
              </a:spcBef>
              <a:buClr>
                <a:schemeClr val="dk1"/>
              </a:buClr>
              <a:buSzPct val="100000"/>
              <a:buFont typeface="Calibri"/>
              <a:buChar char="‣"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are your strengths and weaknesses?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851875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9" name="Shape 54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I’ll go over this briefly - what would you like me to speak more about?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6" name="Shape 57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/>
              <a:t>“We’re not using the workflow today”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  <a:p>
            <a:pPr marL="457200" marR="0" lvl="0" indent="-228600" algn="l" rtl="0">
              <a:spcBef>
                <a:spcPts val="0"/>
              </a:spcBef>
              <a:buChar char="-"/>
            </a:pPr>
            <a:r>
              <a:rPr lang="en-US"/>
              <a:t>Give a quick overview, don’t spend too much time: this is a resource</a:t>
            </a: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2" name="Shape 58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89" name="Shape 58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Shape 59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5" name="Shape 59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Shape 60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1" name="Shape 60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Shape 6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5" name="Shape 6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39024" y="685800"/>
            <a:ext cx="45801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1" name="Shape 62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4" name="Shape 63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Shape 63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0" name="Shape 6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Shape 64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7" name="Shape 64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Shape 65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4" name="Shape 65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0" name="Shape 66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3" name="Shape 673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Shape 67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9" name="Shape 67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hape 6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6" name="Shape 68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Shape 6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2" name="Shape 69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Shape 697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8" name="Shape 69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Shape 715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28" name="Shape 728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Shape 740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1" name="Shape 7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9" name="Shape 74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Note: add in producer credits</a:t>
            </a:r>
          </a:p>
        </p:txBody>
      </p:sp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1139024" y="685800"/>
            <a:ext cx="45801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Emily might come in and out of class</a:t>
            </a:r>
          </a:p>
        </p:txBody>
      </p:sp>
      <p:sp>
        <p:nvSpPr>
          <p:cNvPr id="325" name="Shape 325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>
            <a:spLocks noGrp="1" noRot="1" noChangeAspect="1"/>
          </p:cNvSpPr>
          <p:nvPr>
            <p:ph type="sldImg" idx="2"/>
          </p:nvPr>
        </p:nvSpPr>
        <p:spPr>
          <a:xfrm>
            <a:off x="376238" y="685800"/>
            <a:ext cx="61055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jp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solidFill>
          <a:srgbClr val="000000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hape 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" name="Shape 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pic>
        <p:nvPicPr>
          <p:cNvPr id="13" name="Shape 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4999" y="762000"/>
            <a:ext cx="2832101" cy="3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Shape 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Shape 6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1" name="Shape 6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2" name="Shape 62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3" name="Shape 63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rt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Shape 6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67" name="Shape 6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68" name="Shape 68"/>
          <p:cNvSpPr/>
          <p:nvPr/>
        </p:nvSpPr>
        <p:spPr>
          <a:xfrm>
            <a:off x="655827" y="2307725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4386428" y="2303347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7409003" y="2423731"/>
            <a:ext cx="3000000" cy="3000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llout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Shape 72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73" name="Shape 73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74" name="Shape 74"/>
          <p:cNvGrpSpPr/>
          <p:nvPr/>
        </p:nvGrpSpPr>
        <p:grpSpPr>
          <a:xfrm>
            <a:off x="635000" y="1828800"/>
            <a:ext cx="1270001" cy="1270001"/>
            <a:chOff x="0" y="0"/>
            <a:chExt cx="1270000" cy="1270000"/>
          </a:xfrm>
        </p:grpSpPr>
        <p:pic>
          <p:nvPicPr>
            <p:cNvPr id="75" name="Shape 75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Shape 76"/>
            <p:cNvSpPr/>
            <p:nvPr/>
          </p:nvSpPr>
          <p:spPr>
            <a:xfrm>
              <a:off x="889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77" name="Shape 77"/>
          <p:cNvGrpSpPr/>
          <p:nvPr/>
        </p:nvGrpSpPr>
        <p:grpSpPr>
          <a:xfrm>
            <a:off x="2159000" y="1828800"/>
            <a:ext cx="1270001" cy="1270001"/>
            <a:chOff x="0" y="0"/>
            <a:chExt cx="1270000" cy="1270000"/>
          </a:xfrm>
        </p:grpSpPr>
        <p:pic>
          <p:nvPicPr>
            <p:cNvPr id="78" name="Shape 7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9" name="Shape 79"/>
            <p:cNvSpPr/>
            <p:nvPr/>
          </p:nvSpPr>
          <p:spPr>
            <a:xfrm>
              <a:off x="101600" y="3479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0" name="Shape 80"/>
          <p:cNvGrpSpPr/>
          <p:nvPr/>
        </p:nvGrpSpPr>
        <p:grpSpPr>
          <a:xfrm>
            <a:off x="635000" y="3340100"/>
            <a:ext cx="1270001" cy="1270001"/>
            <a:chOff x="0" y="0"/>
            <a:chExt cx="1270000" cy="1270000"/>
          </a:xfrm>
        </p:grpSpPr>
        <p:pic>
          <p:nvPicPr>
            <p:cNvPr id="81" name="Shape 8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Shape 82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3" name="Shape 83"/>
          <p:cNvGrpSpPr/>
          <p:nvPr/>
        </p:nvGrpSpPr>
        <p:grpSpPr>
          <a:xfrm>
            <a:off x="2159000" y="3340100"/>
            <a:ext cx="1270001" cy="1270001"/>
            <a:chOff x="0" y="0"/>
            <a:chExt cx="1270000" cy="1270000"/>
          </a:xfrm>
        </p:grpSpPr>
        <p:pic>
          <p:nvPicPr>
            <p:cNvPr id="84" name="Shape 8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" name="Shape 85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6" name="Shape 86"/>
          <p:cNvGrpSpPr/>
          <p:nvPr/>
        </p:nvGrpSpPr>
        <p:grpSpPr>
          <a:xfrm>
            <a:off x="635000" y="4876800"/>
            <a:ext cx="1270001" cy="1270001"/>
            <a:chOff x="0" y="0"/>
            <a:chExt cx="1270000" cy="1270000"/>
          </a:xfrm>
        </p:grpSpPr>
        <p:pic>
          <p:nvPicPr>
            <p:cNvPr id="87" name="Shape 8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Shape 88"/>
            <p:cNvSpPr/>
            <p:nvPr/>
          </p:nvSpPr>
          <p:spPr>
            <a:xfrm>
              <a:off x="88900" y="3225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grpSp>
        <p:nvGrpSpPr>
          <p:cNvPr id="89" name="Shape 89"/>
          <p:cNvGrpSpPr/>
          <p:nvPr/>
        </p:nvGrpSpPr>
        <p:grpSpPr>
          <a:xfrm>
            <a:off x="2159000" y="4876800"/>
            <a:ext cx="1270001" cy="1270001"/>
            <a:chOff x="0" y="0"/>
            <a:chExt cx="1270000" cy="1270000"/>
          </a:xfrm>
        </p:grpSpPr>
        <p:pic>
          <p:nvPicPr>
            <p:cNvPr id="90" name="Shape 90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Shape 91"/>
            <p:cNvSpPr/>
            <p:nvPr/>
          </p:nvSpPr>
          <p:spPr>
            <a:xfrm>
              <a:off x="101600" y="335279"/>
              <a:ext cx="1079499" cy="67564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STICKER</a:t>
              </a:r>
              <a:b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TEXT</a:t>
              </a:r>
            </a:p>
          </p:txBody>
        </p:sp>
      </p:grpSp>
      <p:sp>
        <p:nvSpPr>
          <p:cNvPr id="92" name="Shape 92"/>
          <p:cNvSpPr/>
          <p:nvPr/>
        </p:nvSpPr>
        <p:spPr>
          <a:xfrm>
            <a:off x="8790781" y="1828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noFill/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4051298" y="1828799"/>
            <a:ext cx="2032001" cy="2032001"/>
            <a:chOff x="0" y="0"/>
            <a:chExt cx="2032000" cy="2032000"/>
          </a:xfrm>
        </p:grpSpPr>
        <p:pic>
          <p:nvPicPr>
            <p:cNvPr id="94" name="Shape 9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Shape 95"/>
            <p:cNvSpPr/>
            <p:nvPr/>
          </p:nvSpPr>
          <p:spPr>
            <a:xfrm>
              <a:off x="1651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96" name="Shape 96"/>
            <p:cNvSpPr/>
            <p:nvPr/>
          </p:nvSpPr>
          <p:spPr>
            <a:xfrm>
              <a:off x="1651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97" name="Shape 97"/>
          <p:cNvGrpSpPr/>
          <p:nvPr/>
        </p:nvGrpSpPr>
        <p:grpSpPr>
          <a:xfrm>
            <a:off x="6362698" y="1828799"/>
            <a:ext cx="2032001" cy="2032001"/>
            <a:chOff x="0" y="0"/>
            <a:chExt cx="2032000" cy="2032000"/>
          </a:xfrm>
        </p:grpSpPr>
        <p:pic>
          <p:nvPicPr>
            <p:cNvPr id="98" name="Shape 98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Shape 99"/>
            <p:cNvSpPr/>
            <p:nvPr/>
          </p:nvSpPr>
          <p:spPr>
            <a:xfrm>
              <a:off x="177800" y="1524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0" name="Shape 100"/>
            <p:cNvSpPr/>
            <p:nvPr/>
          </p:nvSpPr>
          <p:spPr>
            <a:xfrm>
              <a:off x="177800" y="4191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1" name="Shape 101"/>
          <p:cNvGrpSpPr/>
          <p:nvPr/>
        </p:nvGrpSpPr>
        <p:grpSpPr>
          <a:xfrm>
            <a:off x="4051298" y="4114798"/>
            <a:ext cx="2032001" cy="2032001"/>
            <a:chOff x="0" y="0"/>
            <a:chExt cx="2032000" cy="2032000"/>
          </a:xfrm>
        </p:grpSpPr>
        <p:pic>
          <p:nvPicPr>
            <p:cNvPr id="102" name="Shape 102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Shape 103"/>
            <p:cNvSpPr/>
            <p:nvPr/>
          </p:nvSpPr>
          <p:spPr>
            <a:xfrm>
              <a:off x="1651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4" name="Shape 104"/>
            <p:cNvSpPr/>
            <p:nvPr/>
          </p:nvSpPr>
          <p:spPr>
            <a:xfrm>
              <a:off x="1651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grpSp>
        <p:nvGrpSpPr>
          <p:cNvPr id="105" name="Shape 105"/>
          <p:cNvGrpSpPr/>
          <p:nvPr/>
        </p:nvGrpSpPr>
        <p:grpSpPr>
          <a:xfrm>
            <a:off x="6362698" y="4114798"/>
            <a:ext cx="2032001" cy="2032001"/>
            <a:chOff x="0" y="0"/>
            <a:chExt cx="2032000" cy="2032000"/>
          </a:xfrm>
        </p:grpSpPr>
        <p:pic>
          <p:nvPicPr>
            <p:cNvPr id="106" name="Shape 106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0" y="0"/>
              <a:ext cx="2032000" cy="2032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Shape 107"/>
            <p:cNvSpPr/>
            <p:nvPr/>
          </p:nvSpPr>
          <p:spPr>
            <a:xfrm>
              <a:off x="177800" y="177800"/>
              <a:ext cx="1676399" cy="233681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TERM</a:t>
              </a:r>
            </a:p>
          </p:txBody>
        </p:sp>
        <p:sp>
          <p:nvSpPr>
            <p:cNvPr id="108" name="Shape 108"/>
            <p:cNvSpPr/>
            <p:nvPr/>
          </p:nvSpPr>
          <p:spPr>
            <a:xfrm>
              <a:off x="177800" y="444500"/>
              <a:ext cx="1676399" cy="1415135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33333"/>
                </a:lnSpc>
                <a:spcBef>
                  <a:spcPts val="0"/>
                </a:spcBef>
                <a:buSzPct val="25000"/>
                <a:buNone/>
              </a:pPr>
              <a:r>
                <a:rPr lang="en-US" sz="12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Insert glossary definition here. Lorem ipsum dolor sit amet, consectetur adipiscing elit. Vivamus erat leo, volutpat et ultrices eget, faucibus ut orci.</a:t>
              </a:r>
            </a:p>
          </p:txBody>
        </p:sp>
      </p:grpSp>
      <p:sp>
        <p:nvSpPr>
          <p:cNvPr id="109" name="Shape 109"/>
          <p:cNvSpPr/>
          <p:nvPr/>
        </p:nvSpPr>
        <p:spPr>
          <a:xfrm>
            <a:off x="8790781" y="4114800"/>
            <a:ext cx="3236119" cy="2032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3714" y="0"/>
                </a:moveTo>
                <a:cubicBezTo>
                  <a:pt x="2778" y="0"/>
                  <a:pt x="2019" y="1209"/>
                  <a:pt x="2019" y="2700"/>
                </a:cubicBezTo>
                <a:lnTo>
                  <a:pt x="2019" y="5214"/>
                </a:lnTo>
                <a:lnTo>
                  <a:pt x="0" y="6763"/>
                </a:lnTo>
                <a:lnTo>
                  <a:pt x="2019" y="8311"/>
                </a:lnTo>
                <a:lnTo>
                  <a:pt x="2019" y="18900"/>
                </a:lnTo>
                <a:cubicBezTo>
                  <a:pt x="2019" y="20391"/>
                  <a:pt x="2778" y="21600"/>
                  <a:pt x="3714" y="21600"/>
                </a:cubicBezTo>
                <a:lnTo>
                  <a:pt x="19905" y="21600"/>
                </a:lnTo>
                <a:cubicBezTo>
                  <a:pt x="2084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0841" y="0"/>
                  <a:pt x="19905" y="0"/>
                </a:cubicBezTo>
                <a:lnTo>
                  <a:pt x="3714" y="0"/>
                </a:lnTo>
                <a:close/>
              </a:path>
            </a:pathLst>
          </a:custGeom>
          <a:solidFill>
            <a:srgbClr val="FFDC00"/>
          </a:solidFill>
          <a:ln>
            <a:noFill/>
          </a:ln>
        </p:spPr>
        <p:txBody>
          <a:bodyPr lIns="279400" tIns="279400" rIns="279400" bIns="279400" anchor="t" anchorCtr="0">
            <a:noAutofit/>
          </a:bodyPr>
          <a:lstStyle/>
          <a:p>
            <a:pPr marL="0" marR="0" lvl="0" indent="0" algn="l" rtl="0">
              <a:lnSpc>
                <a:spcPct val="133333"/>
              </a:lnSpc>
              <a:spcBef>
                <a:spcPts val="0"/>
              </a:spcBef>
              <a:buSzPct val="25000"/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Insert quote here. Vestibulum suscipit augue a erat tristique sollicitudin. Donec sit amet neque arcu. Vestibulum at rhoncus neque. Vivamus eget vulputate purus. Curabitur venenatis, nisi non faucibus fringilla. —John Doe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1" name="Shape 11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2" name="Shape 11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13" name="Shape 113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14" name="Shape 11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" name="Shape 115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16" name="Shape 116"/>
          <p:cNvCxnSpPr/>
          <p:nvPr/>
        </p:nvCxnSpPr>
        <p:spPr>
          <a:xfrm rot="10800000" flipH="1">
            <a:off x="3911600" y="3243406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3911600" y="5381323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18" name="Shape 118"/>
          <p:cNvSpPr/>
          <p:nvPr/>
        </p:nvSpPr>
        <p:spPr>
          <a:xfrm>
            <a:off x="3911600" y="2989696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TIMING</a:t>
            </a:r>
          </a:p>
        </p:txBody>
      </p:sp>
      <p:sp>
        <p:nvSpPr>
          <p:cNvPr id="119" name="Shape 119"/>
          <p:cNvSpPr/>
          <p:nvPr/>
        </p:nvSpPr>
        <p:spPr>
          <a:xfrm>
            <a:off x="3911600" y="5114914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  <p:cxnSp>
        <p:nvCxnSpPr>
          <p:cNvPr id="120" name="Shape 120"/>
          <p:cNvCxnSpPr/>
          <p:nvPr/>
        </p:nvCxnSpPr>
        <p:spPr>
          <a:xfrm rot="10800000" flipH="1">
            <a:off x="3911600" y="2223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21" name="Shape 121"/>
          <p:cNvSpPr/>
          <p:nvPr/>
        </p:nvSpPr>
        <p:spPr>
          <a:xfrm>
            <a:off x="3911600" y="1969299"/>
            <a:ext cx="3733800" cy="25400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cxnSp>
        <p:nvCxnSpPr>
          <p:cNvPr id="122" name="Shape 122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&amp;A">
    <p:bg>
      <p:bgPr>
        <a:solidFill>
          <a:srgbClr val="FFDB00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4" name="Shape 1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5" name="Shape 1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26" name="Shape 126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Q&amp;A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it Tickets">
    <p:bg>
      <p:bgPr>
        <a:solidFill>
          <a:srgbClr val="FFAFC0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" name="Shape 12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29" name="Shape 12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30" name="Shape 130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EXIT TICKETS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ctivity cop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3" name="Shape 13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34" name="Shape 13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grpSp>
        <p:nvGrpSpPr>
          <p:cNvPr id="135" name="Shape 135"/>
          <p:cNvGrpSpPr/>
          <p:nvPr/>
        </p:nvGrpSpPr>
        <p:grpSpPr>
          <a:xfrm>
            <a:off x="1384299" y="3130550"/>
            <a:ext cx="1270001" cy="1270001"/>
            <a:chOff x="0" y="0"/>
            <a:chExt cx="1270000" cy="1270000"/>
          </a:xfrm>
        </p:grpSpPr>
        <p:pic>
          <p:nvPicPr>
            <p:cNvPr id="136" name="Shape 136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1270000" cy="127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Shape 137"/>
            <p:cNvSpPr/>
            <p:nvPr/>
          </p:nvSpPr>
          <p:spPr>
            <a:xfrm>
              <a:off x="88900" y="543558"/>
              <a:ext cx="1079499" cy="233682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75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800" b="1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EXERCISE</a:t>
              </a:r>
            </a:p>
          </p:txBody>
        </p:sp>
      </p:grpSp>
      <p:cxnSp>
        <p:nvCxnSpPr>
          <p:cNvPr id="138" name="Shape 138"/>
          <p:cNvCxnSpPr/>
          <p:nvPr/>
        </p:nvCxnSpPr>
        <p:spPr>
          <a:xfrm rot="10800000" flipH="1">
            <a:off x="3225800" y="1803658"/>
            <a:ext cx="0" cy="4430478"/>
          </a:xfrm>
          <a:prstGeom prst="straightConnector1">
            <a:avLst/>
          </a:prstGeom>
          <a:noFill/>
          <a:ln w="12700" cap="flat" cmpd="sng">
            <a:solidFill>
              <a:srgbClr val="EAEAEA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0" name="Shape 14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1" name="Shape 14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2" name="Shape 142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43" name="Shape 143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44" name="Shape 144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145" name="Shape 145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  <p:sp>
        <p:nvSpPr>
          <p:cNvPr id="146" name="Shape 14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0" name="Shape 150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">
    <p:bg>
      <p:bgPr>
        <a:solidFill>
          <a:srgbClr val="1EC9C6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6" name="Shape 1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Shape 1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Shape 1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54" name="Shape 1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55" name="Shape 15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6" name="Shape 156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hape 15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9" name="Shape 159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0" name="Shape 160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2" name="Shape 162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Shape 16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66" name="Shape 16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Smart Phones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hape 17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16000" y="1313655"/>
            <a:ext cx="4043866" cy="60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73600" y="1371600"/>
            <a:ext cx="3695699" cy="5514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09000" y="1358900"/>
            <a:ext cx="2984500" cy="54594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Shape 17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74" name="Shape 17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175" name="Shape 175"/>
          <p:cNvSpPr/>
          <p:nvPr/>
        </p:nvSpPr>
        <p:spPr>
          <a:xfrm>
            <a:off x="56515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6" name="Shape 176"/>
          <p:cNvSpPr/>
          <p:nvPr/>
        </p:nvSpPr>
        <p:spPr>
          <a:xfrm>
            <a:off x="9182100" y="3835400"/>
            <a:ext cx="1707947" cy="2540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Drag an object here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body" idx="1"/>
          </p:nvPr>
        </p:nvSpPr>
        <p:spPr>
          <a:xfrm>
            <a:off x="1841500" y="1981200"/>
            <a:ext cx="2311400" cy="39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78" name="Shape 178"/>
          <p:cNvSpPr txBox="1">
            <a:spLocks noGrp="1"/>
          </p:cNvSpPr>
          <p:nvPr>
            <p:ph type="sldNum" idx="12"/>
          </p:nvPr>
        </p:nvSpPr>
        <p:spPr>
          <a:xfrm>
            <a:off x="12014200" y="739139"/>
            <a:ext cx="362204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cussion">
    <p:bg>
      <p:bgPr>
        <a:solidFill>
          <a:srgbClr val="000000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Shape 18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81" name="Shape 18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82" name="Shape 182"/>
          <p:cNvSpPr/>
          <p:nvPr/>
        </p:nvSpPr>
        <p:spPr>
          <a:xfrm>
            <a:off x="635000" y="1473200"/>
            <a:ext cx="11734800" cy="14605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120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 TIME</a:t>
            </a:r>
          </a:p>
        </p:txBody>
      </p:sp>
      <p:sp>
        <p:nvSpPr>
          <p:cNvPr id="183" name="Shape 183"/>
          <p:cNvSpPr txBox="1">
            <a:spLocks noGrp="1"/>
          </p:cNvSpPr>
          <p:nvPr>
            <p:ph type="sldNum" idx="12"/>
          </p:nvPr>
        </p:nvSpPr>
        <p:spPr>
          <a:xfrm>
            <a:off x="12030450" y="739139"/>
            <a:ext cx="345948" cy="42672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1" indent="228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2" indent="457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3" indent="6858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4" indent="9144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5" indent="11430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6" indent="13716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7" indent="1600200" algn="l" rtl="0">
              <a:lnSpc>
                <a:spcPct val="100000"/>
              </a:lnSpc>
              <a:spcBef>
                <a:spcPts val="0"/>
              </a:spcBef>
            </a:pPr>
            <a:endParaRPr/>
          </a:p>
          <a:p>
            <a:pPr marL="0" marR="0" lvl="8" indent="1828800" algn="l" rtl="0">
              <a:lnSpc>
                <a:spcPct val="100000"/>
              </a:lnSpc>
              <a:spcBef>
                <a:spcPts val="0"/>
              </a:spcBef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ull Image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5" name="Shape 18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6" name="Shape 18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Shape 18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89" name="Shape 18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ed Text w/ Source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1" name="Shape 191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2" name="Shape 192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on-Bulleted Text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Shape 19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5" name="Shape 19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7" name="Shape 197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98" name="Shape 198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Text, 1 Colum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buFont typeface="Merriweather Sans"/>
              <a:buChar char="‣"/>
              <a:defRPr/>
            </a:lvl2pPr>
            <a:lvl3pPr lvl="2" rtl="0">
              <a:spcBef>
                <a:spcPts val="0"/>
              </a:spcBef>
              <a:buFont typeface="Merriweather Sans"/>
              <a:buChar char="‣"/>
              <a:defRPr/>
            </a:lvl3pPr>
            <a:lvl4pPr lvl="3" rtl="0">
              <a:spcBef>
                <a:spcPts val="0"/>
              </a:spcBef>
              <a:buFont typeface="Merriweather Sans"/>
              <a:buChar char="‣"/>
              <a:defRPr/>
            </a:lvl4pPr>
            <a:lvl5pPr lvl="4" rtl="0">
              <a:spcBef>
                <a:spcPts val="0"/>
              </a:spcBef>
              <a:buFont typeface="Merriweather Sans"/>
              <a:buChar char="‣"/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der Rev">
    <p:bg>
      <p:bgPr>
        <a:solidFill>
          <a:srgbClr val="000000"/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0" name="Shape 200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1" name="Shape 201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act Info">
    <p:bg>
      <p:bgPr>
        <a:solidFill>
          <a:srgbClr val="000000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Shape 20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4" name="Shape 20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05" name="Shape 205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  <p:sp>
        <p:nvSpPr>
          <p:cNvPr id="206" name="Shape 206"/>
          <p:cNvSpPr/>
          <p:nvPr/>
        </p:nvSpPr>
        <p:spPr>
          <a:xfrm>
            <a:off x="635000" y="227330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177800" marR="0" lvl="1" indent="-177800" algn="l" rtl="0">
              <a:lnSpc>
                <a:spcPct val="110000"/>
              </a:lnSpc>
              <a:spcBef>
                <a:spcPts val="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One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Two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Three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Four</a:t>
            </a:r>
          </a:p>
          <a:p>
            <a:pPr marL="177800" marR="0" lvl="1" indent="-177800" algn="l" rtl="0">
              <a:lnSpc>
                <a:spcPct val="110000"/>
              </a:lnSpc>
              <a:spcBef>
                <a:spcPts val="400"/>
              </a:spcBef>
              <a:buClr>
                <a:srgbClr val="000000"/>
              </a:buClr>
              <a:buSzPct val="85000"/>
              <a:buFont typeface="Merriweather Sans"/>
              <a:buChar char="‣"/>
            </a:pPr>
            <a:r>
              <a:rPr lang="en-US" sz="2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Body Level Five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443318" y="1057111"/>
            <a:ext cx="12118199" cy="2914199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7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443305" y="4023757"/>
            <a:ext cx="12118199" cy="11253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4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4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4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4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4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12351066" y="6674000"/>
            <a:ext cx="4791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wo columns">
    <p:bg>
      <p:bgPr>
        <a:solidFill>
          <a:srgbClr val="434343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0" y="0"/>
            <a:ext cx="13004700" cy="7302600"/>
          </a:xfrm>
          <a:prstGeom prst="rect">
            <a:avLst/>
          </a:prstGeom>
          <a:solidFill>
            <a:srgbClr val="EEEEEE"/>
          </a:solidFill>
          <a:ln w="1143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950" tIns="64950" rIns="64950" bIns="64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Shape 217"/>
          <p:cNvSpPr txBox="1">
            <a:spLocks noGrp="1"/>
          </p:cNvSpPr>
          <p:nvPr>
            <p:ph type="sldNum" idx="12"/>
          </p:nvPr>
        </p:nvSpPr>
        <p:spPr>
          <a:xfrm>
            <a:off x="6285653" y="6542313"/>
            <a:ext cx="30345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bod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9" name="Shape 219"/>
          <p:cNvCxnSpPr/>
          <p:nvPr/>
        </p:nvCxnSpPr>
        <p:spPr>
          <a:xfrm>
            <a:off x="428017" y="653157"/>
            <a:ext cx="12121200" cy="0"/>
          </a:xfrm>
          <a:prstGeom prst="straightConnector1">
            <a:avLst/>
          </a:prstGeom>
          <a:noFill/>
          <a:ln w="9525" cap="flat" cmpd="sng">
            <a:solidFill>
              <a:srgbClr val="58585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441813" y="6652537"/>
            <a:ext cx="12121200" cy="0"/>
          </a:xfrm>
          <a:prstGeom prst="straightConnector1">
            <a:avLst/>
          </a:prstGeom>
          <a:noFill/>
          <a:ln w="9525" cap="flat" cmpd="sng">
            <a:solidFill>
              <a:srgbClr val="58585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Shape 221"/>
          <p:cNvSpPr txBox="1">
            <a:spLocks noGrp="1"/>
          </p:cNvSpPr>
          <p:nvPr>
            <p:ph type="title"/>
          </p:nvPr>
        </p:nvSpPr>
        <p:spPr>
          <a:xfrm>
            <a:off x="428443" y="648364"/>
            <a:ext cx="12121200" cy="720299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eorgia"/>
              <a:buNone/>
              <a:defRPr sz="4000" b="0" i="0" u="none" strike="noStrike" cap="non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2" name="Shape 222"/>
          <p:cNvSpPr txBox="1">
            <a:spLocks noGrp="1"/>
          </p:cNvSpPr>
          <p:nvPr>
            <p:ph type="sldNum" idx="12"/>
          </p:nvPr>
        </p:nvSpPr>
        <p:spPr>
          <a:xfrm>
            <a:off x="6285653" y="6542313"/>
            <a:ext cx="30345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443305" y="6006371"/>
            <a:ext cx="8531700" cy="8592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Shape 225"/>
          <p:cNvSpPr txBox="1">
            <a:spLocks noGrp="1"/>
          </p:cNvSpPr>
          <p:nvPr>
            <p:ph type="sldNum" idx="12"/>
          </p:nvPr>
        </p:nvSpPr>
        <p:spPr>
          <a:xfrm>
            <a:off x="12351066" y="6674000"/>
            <a:ext cx="4791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header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443305" y="3053674"/>
            <a:ext cx="12118199" cy="11952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5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8" name="Shape 228"/>
          <p:cNvSpPr txBox="1">
            <a:spLocks noGrp="1"/>
          </p:cNvSpPr>
          <p:nvPr>
            <p:ph type="sldNum" idx="12"/>
          </p:nvPr>
        </p:nvSpPr>
        <p:spPr>
          <a:xfrm>
            <a:off x="12351066" y="6674000"/>
            <a:ext cx="4791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>
            <a:spLocks noGrp="1"/>
          </p:cNvSpPr>
          <p:nvPr>
            <p:ph type="title"/>
          </p:nvPr>
        </p:nvSpPr>
        <p:spPr>
          <a:xfrm>
            <a:off x="443305" y="631825"/>
            <a:ext cx="12118199" cy="8130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Shape 231"/>
          <p:cNvSpPr txBox="1">
            <a:spLocks noGrp="1"/>
          </p:cNvSpPr>
          <p:nvPr>
            <p:ph type="sldNum" idx="12"/>
          </p:nvPr>
        </p:nvSpPr>
        <p:spPr>
          <a:xfrm>
            <a:off x="12351066" y="6674000"/>
            <a:ext cx="4791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title"/>
          </p:nvPr>
        </p:nvSpPr>
        <p:spPr>
          <a:xfrm>
            <a:off x="443305" y="788814"/>
            <a:ext cx="3993600" cy="10728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3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4" name="Shape 234"/>
          <p:cNvSpPr txBox="1">
            <a:spLocks noGrp="1"/>
          </p:cNvSpPr>
          <p:nvPr>
            <p:ph type="body" idx="1"/>
          </p:nvPr>
        </p:nvSpPr>
        <p:spPr>
          <a:xfrm>
            <a:off x="443305" y="1972887"/>
            <a:ext cx="3993600" cy="45141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t" anchorCtr="0"/>
          <a:lstStyle>
            <a:lvl1pPr marL="0" marR="0" lvl="0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17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12351066" y="6674000"/>
            <a:ext cx="4791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697244" y="639100"/>
            <a:ext cx="9056400" cy="58080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8" name="Shape 238"/>
          <p:cNvSpPr txBox="1">
            <a:spLocks noGrp="1"/>
          </p:cNvSpPr>
          <p:nvPr>
            <p:ph type="sldNum" idx="12"/>
          </p:nvPr>
        </p:nvSpPr>
        <p:spPr>
          <a:xfrm>
            <a:off x="12351066" y="6674000"/>
            <a:ext cx="4791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Full Page Imag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7500" y="317500"/>
            <a:ext cx="12369800" cy="66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1498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92592"/>
              </a:lnSpc>
              <a:spcBef>
                <a:spcPts val="0"/>
              </a:spcBef>
              <a:defRPr/>
            </a:lvl1pPr>
            <a:lvl2pPr lvl="1" indent="228600" rtl="0">
              <a:lnSpc>
                <a:spcPct val="92592"/>
              </a:lnSpc>
              <a:spcBef>
                <a:spcPts val="0"/>
              </a:spcBef>
              <a:defRPr/>
            </a:lvl2pPr>
            <a:lvl3pPr lvl="2" indent="457200" rtl="0">
              <a:lnSpc>
                <a:spcPct val="92592"/>
              </a:lnSpc>
              <a:spcBef>
                <a:spcPts val="0"/>
              </a:spcBef>
              <a:defRPr/>
            </a:lvl3pPr>
            <a:lvl4pPr lvl="3" indent="685800" rtl="0">
              <a:lnSpc>
                <a:spcPct val="92592"/>
              </a:lnSpc>
              <a:spcBef>
                <a:spcPts val="0"/>
              </a:spcBef>
              <a:defRPr/>
            </a:lvl4pPr>
            <a:lvl5pPr lvl="4" indent="914400" rtl="0">
              <a:lnSpc>
                <a:spcPct val="92592"/>
              </a:lnSpc>
              <a:spcBef>
                <a:spcPts val="0"/>
              </a:spcBef>
              <a:defRPr/>
            </a:lvl5pPr>
            <a:lvl6pPr lvl="5" indent="1143000" rtl="0">
              <a:lnSpc>
                <a:spcPct val="92592"/>
              </a:lnSpc>
              <a:spcBef>
                <a:spcPts val="0"/>
              </a:spcBef>
              <a:defRPr/>
            </a:lvl6pPr>
            <a:lvl7pPr lvl="6" indent="1371600" rtl="0">
              <a:lnSpc>
                <a:spcPct val="92592"/>
              </a:lnSpc>
              <a:spcBef>
                <a:spcPts val="0"/>
              </a:spcBef>
              <a:defRPr/>
            </a:lvl7pPr>
            <a:lvl8pPr lvl="7" indent="1600200" rtl="0">
              <a:lnSpc>
                <a:spcPct val="92592"/>
              </a:lnSpc>
              <a:spcBef>
                <a:spcPts val="0"/>
              </a:spcBef>
              <a:defRPr/>
            </a:lvl8pPr>
            <a:lvl9pPr lvl="8" indent="1828800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/>
        </p:nvSpPr>
        <p:spPr>
          <a:xfrm>
            <a:off x="6502400" y="-177"/>
            <a:ext cx="6502500" cy="73026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lIns="64950" tIns="64950" rIns="64950" bIns="64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Shape 241"/>
          <p:cNvSpPr txBox="1">
            <a:spLocks noGrp="1"/>
          </p:cNvSpPr>
          <p:nvPr>
            <p:ph type="title"/>
          </p:nvPr>
        </p:nvSpPr>
        <p:spPr>
          <a:xfrm>
            <a:off x="377600" y="1750804"/>
            <a:ext cx="5753100" cy="21045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6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377600" y="3979674"/>
            <a:ext cx="5753100" cy="17535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3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3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3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3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30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3" name="Shape 243"/>
          <p:cNvSpPr txBox="1">
            <a:spLocks noGrp="1"/>
          </p:cNvSpPr>
          <p:nvPr>
            <p:ph type="body" idx="2"/>
          </p:nvPr>
        </p:nvSpPr>
        <p:spPr>
          <a:xfrm>
            <a:off x="7025066" y="1028006"/>
            <a:ext cx="5457000" cy="52461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ctr" anchorCtr="0"/>
          <a:lstStyle>
            <a:lvl1pPr marL="0" marR="0" lvl="0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4" name="Shape 244"/>
          <p:cNvSpPr txBox="1">
            <a:spLocks noGrp="1"/>
          </p:cNvSpPr>
          <p:nvPr>
            <p:ph type="sldNum" idx="12"/>
          </p:nvPr>
        </p:nvSpPr>
        <p:spPr>
          <a:xfrm>
            <a:off x="12351066" y="6674000"/>
            <a:ext cx="4791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443305" y="1570424"/>
            <a:ext cx="12118199" cy="27876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7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443305" y="4475381"/>
            <a:ext cx="12118199" cy="18468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t" anchorCtr="0"/>
          <a:lstStyle>
            <a:lvl1pPr marL="0" marR="0" lvl="0" indent="0" algn="ctr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12351066" y="6674000"/>
            <a:ext cx="4791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12351066" y="6674000"/>
            <a:ext cx="4791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Exercis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hape 24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5" name="Shape 25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6" name="Shape 26"/>
          <p:cNvCxnSpPr/>
          <p:nvPr/>
        </p:nvCxnSpPr>
        <p:spPr>
          <a:xfrm rot="10800000" flipH="1">
            <a:off x="6350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7" name="Shape 27"/>
          <p:cNvCxnSpPr/>
          <p:nvPr/>
        </p:nvCxnSpPr>
        <p:spPr>
          <a:xfrm rot="10800000" flipH="1">
            <a:off x="46228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8" name="Shape 28"/>
          <p:cNvCxnSpPr/>
          <p:nvPr/>
        </p:nvCxnSpPr>
        <p:spPr>
          <a:xfrm rot="10800000" flipH="1">
            <a:off x="635000" y="57528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29" name="Shape 29"/>
          <p:cNvCxnSpPr/>
          <p:nvPr/>
        </p:nvCxnSpPr>
        <p:spPr>
          <a:xfrm>
            <a:off x="4635500" y="5753100"/>
            <a:ext cx="7731807" cy="17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0" name="Shape 30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OBJECTIVE(S)</a:t>
            </a:r>
          </a:p>
        </p:txBody>
      </p:sp>
      <p:sp>
        <p:nvSpPr>
          <p:cNvPr id="31" name="Shape 31"/>
          <p:cNvSpPr/>
          <p:nvPr/>
        </p:nvSpPr>
        <p:spPr>
          <a:xfrm>
            <a:off x="46355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AGENDA</a:t>
            </a:r>
          </a:p>
        </p:txBody>
      </p:sp>
      <p:sp>
        <p:nvSpPr>
          <p:cNvPr id="32" name="Shape 32"/>
          <p:cNvSpPr/>
          <p:nvPr/>
        </p:nvSpPr>
        <p:spPr>
          <a:xfrm>
            <a:off x="4635500" y="5359400"/>
            <a:ext cx="7746999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RESOURCES</a:t>
            </a:r>
          </a:p>
        </p:txBody>
      </p:sp>
      <p:sp>
        <p:nvSpPr>
          <p:cNvPr id="33" name="Shape 33"/>
          <p:cNvSpPr/>
          <p:nvPr/>
        </p:nvSpPr>
        <p:spPr>
          <a:xfrm>
            <a:off x="635000" y="53594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DELIVERABLE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se Stu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6" name="Shape 36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8623300" y="2781009"/>
            <a:ext cx="3735026" cy="290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38" name="Shape 38"/>
          <p:cNvCxnSpPr/>
          <p:nvPr/>
        </p:nvCxnSpPr>
        <p:spPr>
          <a:xfrm rot="10800000" flipH="1">
            <a:off x="635000" y="2781141"/>
            <a:ext cx="7742696" cy="158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39" name="Shape 39"/>
          <p:cNvSpPr/>
          <p:nvPr/>
        </p:nvSpPr>
        <p:spPr>
          <a:xfrm>
            <a:off x="635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</a:p>
        </p:txBody>
      </p:sp>
      <p:sp>
        <p:nvSpPr>
          <p:cNvPr id="40" name="Shape 40"/>
          <p:cNvSpPr/>
          <p:nvPr/>
        </p:nvSpPr>
        <p:spPr>
          <a:xfrm>
            <a:off x="8636000" y="2387600"/>
            <a:ext cx="3733800" cy="25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CHALLENGE / QUESTION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MAC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Shape 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314700" y="1555328"/>
            <a:ext cx="6361385" cy="51562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Shape 4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4" name="Shape 4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606800" y="1803400"/>
            <a:ext cx="5829299" cy="3289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MAC Book Pro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hape 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94792" y="1556145"/>
            <a:ext cx="7328694" cy="51285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" name="Shape 48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49" name="Shape 49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3759200" y="1841500"/>
            <a:ext cx="54483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: IPad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36900" y="1511300"/>
            <a:ext cx="6845299" cy="53545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" name="Shape 53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54" name="Shape 54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>
            <a:noFill/>
          </a:ln>
        </p:spPr>
      </p:cxn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822700" y="2095500"/>
            <a:ext cx="5435599" cy="408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defRPr/>
            </a:lvl1pPr>
            <a:lvl2pPr lvl="1" indent="228600" rtl="0">
              <a:lnSpc>
                <a:spcPct val="100000"/>
              </a:lnSpc>
              <a:spcBef>
                <a:spcPts val="0"/>
              </a:spcBef>
              <a:defRPr/>
            </a:lvl2pPr>
            <a:lvl3pPr lvl="2" indent="457200" rtl="0">
              <a:lnSpc>
                <a:spcPct val="100000"/>
              </a:lnSpc>
              <a:spcBef>
                <a:spcPts val="0"/>
              </a:spcBef>
              <a:defRPr/>
            </a:lvl3pPr>
            <a:lvl4pPr lvl="3" indent="685800" rtl="0">
              <a:lnSpc>
                <a:spcPct val="100000"/>
              </a:lnSpc>
              <a:spcBef>
                <a:spcPts val="0"/>
              </a:spcBef>
              <a:defRPr/>
            </a:lvl4pPr>
            <a:lvl5pPr lvl="4" indent="914400" rtl="0">
              <a:lnSpc>
                <a:spcPct val="100000"/>
              </a:lnSpc>
              <a:spcBef>
                <a:spcPts val="0"/>
              </a:spcBef>
              <a:defRPr/>
            </a:lvl5pPr>
            <a:lvl6pPr lvl="5" indent="1143000" rtl="0">
              <a:lnSpc>
                <a:spcPct val="100000"/>
              </a:lnSpc>
              <a:spcBef>
                <a:spcPts val="0"/>
              </a:spcBef>
              <a:defRPr/>
            </a:lvl6pPr>
            <a:lvl7pPr lvl="6" indent="1371600" rtl="0">
              <a:lnSpc>
                <a:spcPct val="100000"/>
              </a:lnSpc>
              <a:spcBef>
                <a:spcPts val="0"/>
              </a:spcBef>
              <a:defRPr/>
            </a:lvl7pPr>
            <a:lvl8pPr lvl="7" indent="1600200" rtl="0">
              <a:lnSpc>
                <a:spcPct val="100000"/>
              </a:lnSpc>
              <a:spcBef>
                <a:spcPts val="0"/>
              </a:spcBef>
              <a:defRPr/>
            </a:lvl8pPr>
            <a:lvl9pPr lvl="8" indent="1828800" rtl="0">
              <a:lnSpc>
                <a:spcPct val="100000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3.xml"/><Relationship Id="rId3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6.xml"/><Relationship Id="rId6" Type="http://schemas.openxmlformats.org/officeDocument/2006/relationships/slideLayout" Target="../slideLayouts/slideLayout37.xml"/><Relationship Id="rId7" Type="http://schemas.openxmlformats.org/officeDocument/2006/relationships/slideLayout" Target="../slideLayouts/slideLayout38.xml"/><Relationship Id="rId8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hape 6"/>
          <p:cNvCxnSpPr/>
          <p:nvPr/>
        </p:nvCxnSpPr>
        <p:spPr>
          <a:xfrm>
            <a:off x="635000" y="6350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Shape 7"/>
          <p:cNvCxnSpPr/>
          <p:nvPr/>
        </p:nvCxnSpPr>
        <p:spPr>
          <a:xfrm>
            <a:off x="635000" y="1219200"/>
            <a:ext cx="11734800" cy="11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2592"/>
              </a:lnSpc>
              <a:spcBef>
                <a:spcPts val="0"/>
              </a:spcBef>
              <a:defRPr/>
            </a:lvl1pPr>
            <a:lvl2pPr marL="0" marR="0" lvl="1" indent="228600" algn="l" rtl="0">
              <a:lnSpc>
                <a:spcPct val="92592"/>
              </a:lnSpc>
              <a:spcBef>
                <a:spcPts val="0"/>
              </a:spcBef>
              <a:defRPr/>
            </a:lvl2pPr>
            <a:lvl3pPr marL="0" marR="0" lvl="2" indent="457200" algn="l" rtl="0">
              <a:lnSpc>
                <a:spcPct val="92592"/>
              </a:lnSpc>
              <a:spcBef>
                <a:spcPts val="0"/>
              </a:spcBef>
              <a:defRPr/>
            </a:lvl3pPr>
            <a:lvl4pPr marL="0" marR="0" lvl="3" indent="685800" algn="l" rtl="0">
              <a:lnSpc>
                <a:spcPct val="92592"/>
              </a:lnSpc>
              <a:spcBef>
                <a:spcPts val="0"/>
              </a:spcBef>
              <a:defRPr/>
            </a:lvl4pPr>
            <a:lvl5pPr marL="0" marR="0" lvl="4" indent="914400" algn="l" rtl="0">
              <a:lnSpc>
                <a:spcPct val="92592"/>
              </a:lnSpc>
              <a:spcBef>
                <a:spcPts val="0"/>
              </a:spcBef>
              <a:defRPr/>
            </a:lvl5pPr>
            <a:lvl6pPr marL="0" marR="0" lvl="5" indent="1143000" algn="l" rtl="0">
              <a:lnSpc>
                <a:spcPct val="92592"/>
              </a:lnSpc>
              <a:spcBef>
                <a:spcPts val="0"/>
              </a:spcBef>
              <a:defRPr/>
            </a:lvl6pPr>
            <a:lvl7pPr marL="0" marR="0" lvl="6" indent="1371600" algn="l" rtl="0">
              <a:lnSpc>
                <a:spcPct val="92592"/>
              </a:lnSpc>
              <a:spcBef>
                <a:spcPts val="0"/>
              </a:spcBef>
              <a:defRPr/>
            </a:lvl7pPr>
            <a:lvl8pPr marL="0" marR="0" lvl="7" indent="1600200" algn="l" rtl="0">
              <a:lnSpc>
                <a:spcPct val="92592"/>
              </a:lnSpc>
              <a:spcBef>
                <a:spcPts val="0"/>
              </a:spcBef>
              <a:defRPr/>
            </a:lvl8pPr>
            <a:lvl9pPr marL="0" marR="0" lvl="8" indent="1828800" algn="l" rtl="0">
              <a:lnSpc>
                <a:spcPct val="92592"/>
              </a:lnSpc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32056" y="2413000"/>
            <a:ext cx="11734801" cy="380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1000"/>
              </a:spcBef>
              <a:defRPr/>
            </a:lvl1pPr>
            <a:lvl2pPr marL="660400" marR="0" lvl="1" indent="-78740" algn="l" rtl="0">
              <a:spcBef>
                <a:spcPts val="1000"/>
              </a:spcBef>
              <a:buFont typeface="Merriweather Sans"/>
              <a:buChar char="‣"/>
              <a:defRPr/>
            </a:lvl2pPr>
            <a:lvl3pPr marL="1117600" marR="0" lvl="2" indent="-78739" algn="l" rtl="0">
              <a:spcBef>
                <a:spcPts val="1000"/>
              </a:spcBef>
              <a:buFont typeface="Merriweather Sans"/>
              <a:buChar char="‣"/>
              <a:defRPr/>
            </a:lvl3pPr>
            <a:lvl4pPr marL="1574800" marR="0" lvl="3" indent="-78739" algn="l" rtl="0">
              <a:spcBef>
                <a:spcPts val="1000"/>
              </a:spcBef>
              <a:buFont typeface="Merriweather Sans"/>
              <a:buChar char="‣"/>
              <a:defRPr/>
            </a:lvl4pPr>
            <a:lvl5pPr marL="2032000" marR="0" lvl="4" indent="-78739" algn="l" rtl="0">
              <a:spcBef>
                <a:spcPts val="1000"/>
              </a:spcBef>
              <a:buFont typeface="Merriweather Sans"/>
              <a:buChar char="‣"/>
              <a:defRPr/>
            </a:lvl5pPr>
            <a:lvl6pPr marL="2654300" marR="0" lvl="5" indent="-78739" algn="l" rtl="0">
              <a:spcBef>
                <a:spcPts val="1000"/>
              </a:spcBef>
              <a:buFont typeface="Arial"/>
              <a:buChar char="•"/>
              <a:defRPr/>
            </a:lvl6pPr>
            <a:lvl7pPr marL="3009900" marR="0" lvl="6" indent="-78739" algn="l" rtl="0">
              <a:spcBef>
                <a:spcPts val="1000"/>
              </a:spcBef>
              <a:buFont typeface="Arial"/>
              <a:buChar char="•"/>
              <a:defRPr/>
            </a:lvl7pPr>
            <a:lvl8pPr marL="3365500" marR="0" lvl="7" indent="-78740" algn="l" rtl="0">
              <a:spcBef>
                <a:spcPts val="1000"/>
              </a:spcBef>
              <a:buFont typeface="Arial"/>
              <a:buChar char="•"/>
              <a:defRPr/>
            </a:lvl8pPr>
            <a:lvl9pPr marL="3721100" marR="0" lvl="8" indent="-78740" algn="l" rtl="0">
              <a:spcBef>
                <a:spcPts val="1000"/>
              </a:spcBef>
              <a:buFont typeface="Arial"/>
              <a:buChar char="•"/>
              <a:defRPr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>
            <a:spLocks noGrp="1"/>
          </p:cNvSpPr>
          <p:nvPr>
            <p:ph type="title"/>
          </p:nvPr>
        </p:nvSpPr>
        <p:spPr>
          <a:xfrm>
            <a:off x="443305" y="631825"/>
            <a:ext cx="12118199" cy="8130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  <a:defRPr sz="4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50240" y="1703916"/>
            <a:ext cx="11704200" cy="5598900"/>
          </a:xfrm>
          <a:prstGeom prst="rect">
            <a:avLst/>
          </a:prstGeom>
          <a:noFill/>
          <a:ln>
            <a:noFill/>
          </a:ln>
        </p:spPr>
        <p:txBody>
          <a:bodyPr lIns="129950" tIns="129950" rIns="129950" bIns="129950" anchor="t" anchorCtr="0"/>
          <a:lstStyle>
            <a:lvl1pPr marL="0" marR="0" lvl="0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SzPct val="76923"/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SzPct val="76923"/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SzPct val="76923"/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SzPct val="76923"/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SzPct val="76923"/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SzPct val="76923"/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SzPct val="76923"/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SzPct val="76923"/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rgbClr val="585858"/>
              </a:buClr>
              <a:buSzPct val="76923"/>
              <a:buFont typeface="Arial"/>
              <a:buNone/>
              <a:defRPr sz="26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0" name="Shape 210"/>
          <p:cNvSpPr txBox="1">
            <a:spLocks noGrp="1"/>
          </p:cNvSpPr>
          <p:nvPr>
            <p:ph type="sldNum" idx="12"/>
          </p:nvPr>
        </p:nvSpPr>
        <p:spPr>
          <a:xfrm>
            <a:off x="12351066" y="6674000"/>
            <a:ext cx="479100" cy="4518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250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-US" sz="1400" b="0" i="0" u="none" strike="noStrike" cap="none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github.com/ga-students/DS-SF-32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eralassembly-studio/ds-curriculum/raw/master/lessons/lesson-1/assets/data-science-workflow-final.jpg" TargetMode="External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27.jp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ytimes.com/interactive/2012/11/02/us/politics/paths-to-the-white-house.html?_r=0" TargetMode="External"/><Relationship Id="rId4" Type="http://schemas.openxmlformats.org/officeDocument/2006/relationships/hyperlink" Target="http://projects.fivethirtyeight.com/2015-nfl-predictions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3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256" name="Shape 256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INSTRUCTOR NOTES</a:t>
            </a:r>
            <a:r>
              <a:rPr lang="en-US" sz="3200" b="1" dirty="0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257" name="Shape 257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spcBef>
                <a:spcPts val="0"/>
              </a:spcBef>
              <a:buSzPct val="7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 txBox="1">
            <a:spLocks noGrp="1"/>
          </p:cNvSpPr>
          <p:nvPr>
            <p:ph type="title"/>
          </p:nvPr>
        </p:nvSpPr>
        <p:spPr>
          <a:xfrm>
            <a:off x="428444" y="648364"/>
            <a:ext cx="12121200" cy="720299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15+ CAMPUSES AROUND THE WORLD</a:t>
            </a:r>
          </a:p>
        </p:txBody>
      </p:sp>
      <p:pic>
        <p:nvPicPr>
          <p:cNvPr id="351" name="Shape 3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746" y="1584975"/>
            <a:ext cx="12571200" cy="48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/>
        </p:nvSpPr>
        <p:spPr>
          <a:xfrm>
            <a:off x="-67734" y="-67615"/>
            <a:ext cx="13072500" cy="7451100"/>
          </a:xfrm>
          <a:prstGeom prst="rect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950" tIns="64950" rIns="64950" bIns="64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7" name="Shape 357"/>
          <p:cNvGrpSpPr/>
          <p:nvPr/>
        </p:nvGrpSpPr>
        <p:grpSpPr>
          <a:xfrm>
            <a:off x="3820160" y="1744432"/>
            <a:ext cx="5364396" cy="3746035"/>
            <a:chOff x="0" y="0"/>
            <a:chExt cx="3771900" cy="2638425"/>
          </a:xfrm>
        </p:grpSpPr>
        <p:pic>
          <p:nvPicPr>
            <p:cNvPr id="358" name="Shape 358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38111" y="0"/>
              <a:ext cx="3495600" cy="770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9" name="Shape 359"/>
            <p:cNvSpPr/>
            <p:nvPr/>
          </p:nvSpPr>
          <p:spPr>
            <a:xfrm>
              <a:off x="0" y="962025"/>
              <a:ext cx="3771900" cy="1676400"/>
            </a:xfrm>
            <a:prstGeom prst="rect">
              <a:avLst/>
            </a:prstGeom>
            <a:noFill/>
            <a:ln>
              <a:noFill/>
            </a:ln>
          </p:spPr>
          <p:txBody>
            <a:bodyPr lIns="129925" tIns="129925" rIns="129925" bIns="1299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Come work on campus.</a:t>
              </a: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2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We’re open:</a:t>
              </a: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8:30am - 10pm, Monday to Friday</a:t>
              </a:r>
            </a:p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ct val="25000"/>
                <a:buFont typeface="Arial"/>
                <a:buNone/>
              </a:pPr>
              <a:r>
                <a:rPr lang="en-US" sz="26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10am - 6pm, Saturday and Sunday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Shape 3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746" y="416488"/>
            <a:ext cx="12571200" cy="646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Shape 369"/>
          <p:cNvPicPr preferRelativeResize="0"/>
          <p:nvPr/>
        </p:nvPicPr>
        <p:blipFill rotWithShape="1">
          <a:blip r:embed="rId3">
            <a:alphaModFix/>
          </a:blip>
          <a:srcRect l="5043" t="23733" r="5052" b="1015"/>
          <a:stretch/>
        </p:blipFill>
        <p:spPr>
          <a:xfrm>
            <a:off x="81278" y="69992"/>
            <a:ext cx="12842100" cy="71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Shape 370"/>
          <p:cNvSpPr/>
          <p:nvPr/>
        </p:nvSpPr>
        <p:spPr>
          <a:xfrm>
            <a:off x="447040" y="591060"/>
            <a:ext cx="4480800" cy="28155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Have a question about...</a:t>
            </a:r>
          </a:p>
          <a:p>
            <a:pPr marL="647700" marR="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eorgia"/>
              <a:buChar char="•"/>
            </a:pPr>
            <a:r>
              <a:rPr lang="en-US" sz="2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campus?</a:t>
            </a:r>
          </a:p>
          <a:p>
            <a:pPr marL="647700" marR="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eorgia"/>
              <a:buChar char="•"/>
            </a:pPr>
            <a:r>
              <a:rPr lang="en-US" sz="2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lost and found?</a:t>
            </a:r>
          </a:p>
          <a:p>
            <a:pPr marL="647700" marR="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eorgia"/>
              <a:buChar char="•"/>
            </a:pPr>
            <a:r>
              <a:rPr lang="en-US" sz="2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need to print?</a:t>
            </a:r>
          </a:p>
          <a:p>
            <a:pPr marL="647700" marR="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eorgia"/>
              <a:buChar char="•"/>
            </a:pPr>
            <a:r>
              <a:rPr lang="en-US" sz="2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loaner equipment?</a:t>
            </a:r>
          </a:p>
          <a:p>
            <a:pPr marL="647700" marR="0" lvl="0" indent="-482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Georgia"/>
              <a:buChar char="•"/>
            </a:pPr>
            <a:r>
              <a:rPr lang="en-US" sz="26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free coffee and snacks?</a:t>
            </a:r>
          </a:p>
        </p:txBody>
      </p:sp>
      <p:sp>
        <p:nvSpPr>
          <p:cNvPr id="371" name="Shape 371"/>
          <p:cNvSpPr/>
          <p:nvPr/>
        </p:nvSpPr>
        <p:spPr>
          <a:xfrm>
            <a:off x="8627804" y="1244229"/>
            <a:ext cx="3562200" cy="1508999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Come here to talk to </a:t>
            </a: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Front Lines and they </a:t>
            </a:r>
          </a:p>
          <a:p>
            <a:pPr marL="0" marR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will help you out.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title"/>
          </p:nvPr>
        </p:nvSpPr>
        <p:spPr>
          <a:xfrm>
            <a:off x="428444" y="648364"/>
            <a:ext cx="12121200" cy="720299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DATES</a:t>
            </a:r>
          </a:p>
        </p:txBody>
      </p:sp>
      <p:pic>
        <p:nvPicPr>
          <p:cNvPr id="377" name="Shape 3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5146" y="2129700"/>
            <a:ext cx="2782500" cy="27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/>
          <p:nvPr/>
        </p:nvSpPr>
        <p:spPr>
          <a:xfrm>
            <a:off x="805704" y="2060379"/>
            <a:ext cx="7144500" cy="41685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 </a:t>
            </a:r>
            <a:r>
              <a:rPr lang="en-US" sz="2000" dirty="0"/>
              <a:t>#32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dates:</a:t>
            </a:r>
          </a:p>
          <a:p>
            <a:pPr marL="6477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Georgia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Tuesdays &amp; Thursday 6:30pm to 9:30pm</a:t>
            </a:r>
          </a:p>
          <a:p>
            <a:pPr marL="6477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Georgia"/>
              <a:buChar char="•"/>
            </a:pPr>
            <a:r>
              <a:rPr lang="en-US" sz="2000" dirty="0">
                <a:solidFill>
                  <a:srgbClr val="666666"/>
                </a:solidFill>
              </a:rPr>
              <a:t>Feb 14th to April 20th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Arial"/>
              <a:buNone/>
            </a:pPr>
            <a:endParaRPr sz="20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585858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 dirty="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Shape 383"/>
          <p:cNvPicPr preferRelativeResize="0"/>
          <p:nvPr/>
        </p:nvPicPr>
        <p:blipFill rotWithShape="1">
          <a:blip r:embed="rId3">
            <a:alphaModFix/>
          </a:blip>
          <a:srcRect l="219" t="1819" b="15110"/>
          <a:stretch/>
        </p:blipFill>
        <p:spPr>
          <a:xfrm>
            <a:off x="29828" y="77979"/>
            <a:ext cx="12916500" cy="71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Shape 384"/>
          <p:cNvSpPr/>
          <p:nvPr/>
        </p:nvSpPr>
        <p:spPr>
          <a:xfrm>
            <a:off x="321847" y="5686040"/>
            <a:ext cx="7570800" cy="964200"/>
          </a:xfrm>
          <a:prstGeom prst="rect">
            <a:avLst/>
          </a:prstGeom>
          <a:solidFill>
            <a:srgbClr val="000000">
              <a:alpha val="30590"/>
            </a:srgbClr>
          </a:solidFill>
          <a:ln>
            <a:noFill/>
          </a:ln>
        </p:spPr>
        <p:txBody>
          <a:bodyPr lIns="64950" tIns="64950" rIns="64950" bIns="64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321850" y="4576356"/>
            <a:ext cx="7916700" cy="23082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7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STUDENT EXPERIENCE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 txBox="1">
            <a:spLocks noGrp="1"/>
          </p:cNvSpPr>
          <p:nvPr>
            <p:ph type="title"/>
          </p:nvPr>
        </p:nvSpPr>
        <p:spPr>
          <a:xfrm>
            <a:off x="428444" y="648364"/>
            <a:ext cx="12121200" cy="720299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SLACK</a:t>
            </a:r>
          </a:p>
        </p:txBody>
      </p:sp>
      <p:pic>
        <p:nvPicPr>
          <p:cNvPr id="391" name="Shape 3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8330" y="1498442"/>
            <a:ext cx="6149999" cy="38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Shape 392"/>
          <p:cNvSpPr/>
          <p:nvPr/>
        </p:nvSpPr>
        <p:spPr>
          <a:xfrm>
            <a:off x="3177385" y="5265438"/>
            <a:ext cx="6650100" cy="10170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All course communication with each other and instructors will happen here.  </a:t>
            </a:r>
          </a:p>
        </p:txBody>
      </p:sp>
      <p:pic>
        <p:nvPicPr>
          <p:cNvPr id="393" name="Shape 39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7280" y="2420643"/>
            <a:ext cx="4009800" cy="200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Shape 398"/>
          <p:cNvSpPr txBox="1">
            <a:spLocks noGrp="1"/>
          </p:cNvSpPr>
          <p:nvPr>
            <p:ph type="title"/>
          </p:nvPr>
        </p:nvSpPr>
        <p:spPr>
          <a:xfrm>
            <a:off x="428444" y="648364"/>
            <a:ext cx="12121200" cy="720299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</a:t>
            </a:r>
          </a:p>
        </p:txBody>
      </p:sp>
      <p:sp>
        <p:nvSpPr>
          <p:cNvPr id="399" name="Shape 399"/>
          <p:cNvSpPr/>
          <p:nvPr/>
        </p:nvSpPr>
        <p:spPr>
          <a:xfrm>
            <a:off x="2581861" y="5197107"/>
            <a:ext cx="7841400" cy="10170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Github will have all the course resources you need: sample code, assignments, and lesson decks. </a:t>
            </a:r>
          </a:p>
        </p:txBody>
      </p:sp>
      <p:pic>
        <p:nvPicPr>
          <p:cNvPr id="400" name="Shape 4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9359" y="2385750"/>
            <a:ext cx="4849200" cy="17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66933" y="1584975"/>
            <a:ext cx="5121000" cy="36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/>
          </p:nvPr>
        </p:nvSpPr>
        <p:spPr>
          <a:xfrm>
            <a:off x="428444" y="648364"/>
            <a:ext cx="12121200" cy="720299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CLASSROOM CULTURE</a:t>
            </a:r>
          </a:p>
        </p:txBody>
      </p:sp>
      <p:pic>
        <p:nvPicPr>
          <p:cNvPr id="407" name="Shape 407" descr="unspecified.jpe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0995" y="1908574"/>
            <a:ext cx="5586300" cy="34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6147294" y="1649506"/>
            <a:ext cx="60447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Clr>
                <a:srgbClr val="000000"/>
              </a:buClr>
              <a:buSzPct val="25000"/>
            </a:pPr>
            <a:r>
              <a:rPr lang="en-US" sz="2600" dirty="0"/>
              <a:t>Let’s all agree </a:t>
            </a:r>
            <a:r>
              <a:rPr lang="en-US" sz="2600" dirty="0" smtClean="0"/>
              <a:t>to</a:t>
            </a:r>
          </a:p>
          <a:p>
            <a:pPr marL="457200" lvl="0" indent="-457200">
              <a:buClr>
                <a:srgbClr val="000000"/>
              </a:buClr>
              <a:buSzPct val="100000"/>
              <a:buFont typeface="Courier New" charset="0"/>
              <a:buChar char="o"/>
            </a:pPr>
            <a:r>
              <a:rPr lang="en-US" sz="2600" dirty="0" smtClean="0"/>
              <a:t>Treat </a:t>
            </a:r>
            <a:r>
              <a:rPr lang="en-US" sz="2600" dirty="0"/>
              <a:t>each other with </a:t>
            </a:r>
            <a:r>
              <a:rPr lang="en-US" sz="2600" dirty="0" smtClean="0"/>
              <a:t>respect</a:t>
            </a:r>
          </a:p>
          <a:p>
            <a:pPr marL="457200" lvl="0" indent="-457200">
              <a:buClr>
                <a:srgbClr val="000000"/>
              </a:buClr>
              <a:buSzPct val="100000"/>
              <a:buFont typeface="Courier New" charset="0"/>
              <a:buChar char="o"/>
            </a:pPr>
            <a:r>
              <a:rPr lang="en-US" sz="2600" dirty="0" smtClean="0"/>
              <a:t>Avoid:</a:t>
            </a:r>
            <a:br>
              <a:rPr lang="en-US" sz="2600" dirty="0" smtClean="0"/>
            </a:br>
            <a:r>
              <a:rPr lang="en-US" sz="2600" dirty="0" smtClean="0"/>
              <a:t>	- bringing </a:t>
            </a:r>
            <a:r>
              <a:rPr lang="en-US" sz="2600" dirty="0"/>
              <a:t>distractions into </a:t>
            </a:r>
            <a:r>
              <a:rPr lang="en-US" sz="2600" dirty="0" smtClean="0"/>
              <a:t>class      </a:t>
            </a:r>
            <a:r>
              <a:rPr lang="en-US" sz="2600" dirty="0"/>
              <a:t>	</a:t>
            </a:r>
            <a:r>
              <a:rPr lang="en-US" sz="2600" dirty="0" smtClean="0"/>
              <a:t>- typing &amp; phones </a:t>
            </a:r>
            <a:r>
              <a:rPr lang="mr-IN" sz="2600" dirty="0" smtClean="0"/>
              <a:t>…</a:t>
            </a:r>
            <a:endParaRPr lang="en-US" sz="2600" dirty="0" smtClean="0"/>
          </a:p>
          <a:p>
            <a:pPr lvl="0">
              <a:buClr>
                <a:srgbClr val="000000"/>
              </a:buClr>
              <a:buSzPct val="100000"/>
            </a:pPr>
            <a:r>
              <a:rPr lang="en-US" sz="2600" dirty="0"/>
              <a:t>	</a:t>
            </a:r>
            <a:r>
              <a:rPr lang="en-US" sz="2600" dirty="0" smtClean="0"/>
              <a:t>- </a:t>
            </a:r>
            <a:r>
              <a:rPr lang="en-US" sz="2600" dirty="0" err="1" smtClean="0"/>
              <a:t>Esp</a:t>
            </a:r>
            <a:r>
              <a:rPr lang="en-US" sz="2600" dirty="0" smtClean="0"/>
              <a:t> when </a:t>
            </a:r>
            <a:r>
              <a:rPr lang="en-US" sz="2600" dirty="0"/>
              <a:t>others are </a:t>
            </a:r>
            <a:r>
              <a:rPr lang="en-US" sz="2600" dirty="0" smtClean="0"/>
              <a:t>speaking</a:t>
            </a:r>
            <a:endParaRPr lang="en-US" sz="2600" dirty="0"/>
          </a:p>
          <a:p>
            <a:pPr marL="457200" lvl="0" indent="-457200">
              <a:buClr>
                <a:srgbClr val="000000"/>
              </a:buClr>
              <a:buSzPct val="100000"/>
              <a:buFont typeface="Courier New" charset="0"/>
              <a:buChar char="o"/>
            </a:pPr>
            <a:r>
              <a:rPr lang="en-US" sz="2600" dirty="0" smtClean="0"/>
              <a:t>Please </a:t>
            </a:r>
            <a:r>
              <a:rPr lang="en-US" sz="2600" dirty="0"/>
              <a:t>arrive on time!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WELCOME TO DATA SCIENCE</a:t>
            </a:r>
          </a:p>
        </p:txBody>
      </p:sp>
      <p:sp>
        <p:nvSpPr>
          <p:cNvPr id="414" name="Shape 414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4639844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4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You will be able to….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4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Describe the roles and components of a successful learning environment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4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Define data science and the data science workflow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4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Apply the data science workflow to meet your classmates</a:t>
            </a:r>
          </a:p>
          <a:p>
            <a:pPr marL="203200" lvl="0" indent="-256540" rtl="0">
              <a:lnSpc>
                <a:spcPct val="160000"/>
              </a:lnSpc>
              <a:spcBef>
                <a:spcPts val="0"/>
              </a:spcBef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4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Setup your development environment and review python basics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5" name="Shape 415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>
                <a:latin typeface="Arial" charset="0"/>
                <a:ea typeface="Arial" charset="0"/>
                <a:cs typeface="Arial" charset="0"/>
                <a:sym typeface="Oswald"/>
              </a:rPr>
              <a:t>LEARNING </a:t>
            </a:r>
            <a:r>
              <a:rPr lang="en-US" sz="54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OBJECTIVES</a:t>
            </a:r>
            <a:endParaRPr lang="en-US" sz="54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263" name="Shape 263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MATERIALS</a:t>
            </a:r>
            <a:r>
              <a:rPr lang="en-US" sz="3200" b="1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264" name="Shape 264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spcBef>
                <a:spcPts val="0"/>
              </a:spcBef>
              <a:buSzPct val="7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WELCOME TO DATA SCIENCE</a:t>
            </a:r>
          </a:p>
        </p:txBody>
      </p:sp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635000" y="1473200"/>
            <a:ext cx="11734800" cy="7113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2592"/>
              </a:lnSpc>
              <a:spcBef>
                <a:spcPts val="0"/>
              </a:spcBef>
              <a:buSzPct val="25000"/>
              <a:buNone/>
            </a:pPr>
            <a:r>
              <a:rPr lang="en-US" sz="5400" b="1" dirty="0">
                <a:latin typeface="Arial" charset="0"/>
                <a:ea typeface="Arial" charset="0"/>
                <a:cs typeface="Arial" charset="0"/>
                <a:sym typeface="Oswald"/>
              </a:rPr>
              <a:t>AGENDA</a:t>
            </a:r>
          </a:p>
        </p:txBody>
      </p:sp>
      <p:sp>
        <p:nvSpPr>
          <p:cNvPr id="2" name="Rectangle 1"/>
          <p:cNvSpPr/>
          <p:nvPr/>
        </p:nvSpPr>
        <p:spPr>
          <a:xfrm>
            <a:off x="635000" y="2489400"/>
            <a:ext cx="11592860" cy="2917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3200" lvl="0" indent="-256540">
              <a:lnSpc>
                <a:spcPct val="160000"/>
              </a:lnSpc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4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Today, we’ll</a:t>
            </a:r>
            <a:r>
              <a:rPr lang="mr-IN" sz="24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…</a:t>
            </a:r>
            <a:r>
              <a:rPr lang="en-US" sz="24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.</a:t>
            </a:r>
          </a:p>
          <a:p>
            <a:pPr marL="203200" lvl="1" indent="-256540">
              <a:lnSpc>
                <a:spcPct val="160000"/>
              </a:lnSpc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4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Make sure everything is installed properly</a:t>
            </a:r>
            <a:endParaRPr lang="en-US" sz="24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>
              <a:lnSpc>
                <a:spcPct val="160000"/>
              </a:lnSpc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4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Go through the data </a:t>
            </a:r>
            <a:r>
              <a:rPr lang="en-US" sz="24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science </a:t>
            </a:r>
            <a:r>
              <a:rPr lang="en-US" sz="24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workflow</a:t>
            </a:r>
            <a:endParaRPr lang="en-US" sz="24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lvl="0" indent="-256540">
              <a:lnSpc>
                <a:spcPct val="160000"/>
              </a:lnSpc>
              <a:spcAft>
                <a:spcPts val="1200"/>
              </a:spcAft>
              <a:buClr>
                <a:srgbClr val="333333"/>
              </a:buClr>
              <a:buSzPct val="100000"/>
              <a:buFont typeface="Georgia"/>
              <a:buChar char="‣"/>
            </a:pPr>
            <a:r>
              <a:rPr lang="en-US" sz="2400" dirty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Apply the data science workflow to meet your </a:t>
            </a:r>
            <a:r>
              <a:rPr lang="en-US" sz="2400" dirty="0" smtClean="0">
                <a:solidFill>
                  <a:srgbClr val="333333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classmates</a:t>
            </a:r>
            <a:endParaRPr lang="en-US" sz="2400" dirty="0">
              <a:solidFill>
                <a:srgbClr val="333333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Shape 502"/>
          <p:cNvSpPr/>
          <p:nvPr/>
        </p:nvSpPr>
        <p:spPr>
          <a:xfrm>
            <a:off x="635000" y="736600"/>
            <a:ext cx="123698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Arial" charset="0"/>
                <a:ea typeface="Arial" charset="0"/>
                <a:cs typeface="Arial" charset="0"/>
                <a:sym typeface="Oswald"/>
              </a:rPr>
              <a:t>QUIZ</a:t>
            </a:r>
          </a:p>
        </p:txBody>
      </p:sp>
      <p:sp>
        <p:nvSpPr>
          <p:cNvPr id="503" name="Shape 503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DATA SCIENCE BASELINE</a:t>
            </a:r>
          </a:p>
        </p:txBody>
      </p:sp>
    </p:spTree>
    <p:extLst>
      <p:ext uri="{BB962C8B-B14F-4D97-AF65-F5344CB8AC3E}">
        <p14:creationId xmlns:p14="http://schemas.microsoft.com/office/powerpoint/2010/main" val="172451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Shape 5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4" y="2458422"/>
            <a:ext cx="3487471" cy="296004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Shape 509"/>
          <p:cNvSpPr txBox="1"/>
          <p:nvPr/>
        </p:nvSpPr>
        <p:spPr>
          <a:xfrm>
            <a:off x="668517" y="2623048"/>
            <a:ext cx="2759700" cy="303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 dirty="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0" name="Shape 510"/>
          <p:cNvSpPr/>
          <p:nvPr/>
        </p:nvSpPr>
        <p:spPr>
          <a:xfrm>
            <a:off x="4241684" y="2224348"/>
            <a:ext cx="7559400" cy="38367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25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Split into groups of 3 - randomly assign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25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Discuss your answers</a:t>
            </a: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25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Draw a normal distribution as a group!</a:t>
            </a:r>
          </a:p>
          <a:p>
            <a:pPr lvl="0" rtl="0">
              <a:spcBef>
                <a:spcPts val="0"/>
              </a:spcBef>
              <a:buNone/>
            </a:pPr>
            <a:endParaRPr sz="2500" dirty="0">
              <a:solidFill>
                <a:schemeClr val="dk1"/>
              </a:solidFill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5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I’ll slack this to you: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5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https://</a:t>
            </a:r>
            <a:r>
              <a:rPr lang="en-US" sz="25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goo.gl</a:t>
            </a:r>
            <a:r>
              <a:rPr lang="en-US" sz="25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/forms/zpkEdbuIQMgFTuYr1</a:t>
            </a:r>
          </a:p>
        </p:txBody>
      </p:sp>
      <p:sp>
        <p:nvSpPr>
          <p:cNvPr id="511" name="Shape 511"/>
          <p:cNvSpPr/>
          <p:nvPr/>
        </p:nvSpPr>
        <p:spPr>
          <a:xfrm>
            <a:off x="4287584" y="1932672"/>
            <a:ext cx="4069116" cy="52575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b="1" dirty="0">
                <a:latin typeface="Arial" charset="0"/>
                <a:ea typeface="Arial" charset="0"/>
                <a:cs typeface="Arial" charset="0"/>
                <a:sym typeface="Oswald"/>
              </a:rPr>
              <a:t>DIRECTIONS  (10 minutes)</a:t>
            </a:r>
          </a:p>
        </p:txBody>
      </p:sp>
      <p:cxnSp>
        <p:nvCxnSpPr>
          <p:cNvPr id="512" name="Shape 512"/>
          <p:cNvCxnSpPr/>
          <p:nvPr/>
        </p:nvCxnSpPr>
        <p:spPr>
          <a:xfrm rot="10800000">
            <a:off x="3808735" y="1812148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13" name="Shape 513"/>
          <p:cNvSpPr/>
          <p:nvPr/>
        </p:nvSpPr>
        <p:spPr>
          <a:xfrm>
            <a:off x="635000" y="736600"/>
            <a:ext cx="9602694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ACTIVITY: DATA SCIENCE BASELINE QUIZ</a:t>
            </a:r>
          </a:p>
        </p:txBody>
      </p:sp>
    </p:spTree>
    <p:extLst>
      <p:ext uri="{BB962C8B-B14F-4D97-AF65-F5344CB8AC3E}">
        <p14:creationId xmlns:p14="http://schemas.microsoft.com/office/powerpoint/2010/main" val="132805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DATA SCIENCE</a:t>
            </a:r>
          </a:p>
        </p:txBody>
      </p:sp>
      <p:sp>
        <p:nvSpPr>
          <p:cNvPr id="428" name="Shape 428"/>
          <p:cNvSpPr/>
          <p:nvPr/>
        </p:nvSpPr>
        <p:spPr>
          <a:xfrm>
            <a:off x="635000" y="1473200"/>
            <a:ext cx="11734800" cy="28066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 err="1" smtClean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Installfest</a:t>
            </a: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!</a:t>
            </a:r>
            <a:r>
              <a:rPr lang="en-US" sz="9600" b="1" i="0" u="none" strike="noStrike" cap="none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PRE-WORK REVIEW</a:t>
            </a:r>
          </a:p>
        </p:txBody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35006" y="958000"/>
            <a:ext cx="11734800" cy="52276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Generally know</a:t>
            </a:r>
          </a:p>
          <a:p>
            <a:pPr marL="863600" lvl="1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basic 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data types used in object-oriented programming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Recall the Python syntax for </a:t>
            </a:r>
            <a:endParaRPr lang="en-US" sz="2800" dirty="0" smtClean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863600" lvl="1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lists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, dictionaries, and functions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In command line interface:</a:t>
            </a:r>
          </a:p>
          <a:p>
            <a:pPr marL="863600" lvl="1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Create 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files </a:t>
            </a:r>
            <a:endParaRPr lang="en-US" sz="2800" dirty="0" smtClean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863600" lvl="1" indent="-256540"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Navigate directories</a:t>
            </a: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 smtClean="0">
                <a:latin typeface="Arial" charset="0"/>
                <a:ea typeface="Arial" charset="0"/>
                <a:cs typeface="Arial" charset="0"/>
                <a:sym typeface="Oswald"/>
              </a:rPr>
              <a:t>Setting up GITHUB</a:t>
            </a:r>
            <a:endParaRPr lang="en-US" sz="3200" b="1" dirty="0"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  <p:sp>
        <p:nvSpPr>
          <p:cNvPr id="434" name="Shape 434"/>
          <p:cNvSpPr txBox="1">
            <a:spLocks noGrp="1"/>
          </p:cNvSpPr>
          <p:nvPr>
            <p:ph type="body" idx="1"/>
          </p:nvPr>
        </p:nvSpPr>
        <p:spPr>
          <a:xfrm>
            <a:off x="635000" y="1424165"/>
            <a:ext cx="11734800" cy="587833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514350" indent="-514350">
              <a:buFontTx/>
              <a:buAutoNum type="arabicParenR"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  <a:sym typeface="Georgia"/>
              </a:rPr>
              <a:t>First, let me create your student folders, </a:t>
            </a:r>
          </a:p>
          <a:p>
            <a:pPr marL="514350" indent="-514350">
              <a:buFontTx/>
              <a:buAutoNum type="arabicParenR"/>
            </a:pPr>
            <a:r>
              <a:rPr lang="en-US" sz="2800" b="1" dirty="0" smtClean="0">
                <a:latin typeface="Arial" charset="0"/>
                <a:ea typeface="Arial" charset="0"/>
                <a:cs typeface="Arial" charset="0"/>
                <a:sym typeface="Georgia"/>
              </a:rPr>
              <a:t>then</a:t>
            </a:r>
            <a:r>
              <a:rPr lang="mr-IN" sz="2800" b="1" dirty="0" smtClean="0">
                <a:latin typeface="Arial" charset="0"/>
                <a:ea typeface="Arial" charset="0"/>
                <a:cs typeface="Arial" charset="0"/>
                <a:sym typeface="Georgia"/>
              </a:rPr>
              <a:t>…</a:t>
            </a:r>
            <a:endParaRPr lang="en-US" sz="2800" b="1" dirty="0" smtClean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514350" indent="-514350">
              <a:buFontTx/>
              <a:buAutoNum type="arabicParenR"/>
            </a:pPr>
            <a:endParaRPr lang="en-US" sz="2800" dirty="0" smtClean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514350" marR="0" lvl="0" indent="-514350" algn="l" rtl="0">
              <a:spcBef>
                <a:spcPts val="0"/>
              </a:spcBef>
              <a:buAutoNum type="arabicParenR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Set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up your own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Georgia"/>
              </a:rPr>
              <a:t>github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 account</a:t>
            </a:r>
          </a:p>
          <a:p>
            <a:pPr marL="514350" lvl="0" indent="-514350">
              <a:buAutoNum type="arabicParenR"/>
            </a:pP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Georgia"/>
              </a:rPr>
              <a:t>Git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 clone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  <a:hlinkClick r:id="rId3"/>
              </a:rPr>
              <a:t>https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  <a:hlinkClick r:id="rId3"/>
              </a:rPr>
              <a:t>://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  <a:hlinkClick r:id="rId3"/>
              </a:rPr>
              <a:t>github.com/ga-students/DS-SF-32</a:t>
            </a:r>
            <a:endParaRPr lang="en-US" sz="2800" dirty="0" smtClean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514350" lvl="0" indent="-514350">
              <a:buAutoNum type="arabicParenR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cd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into students, then your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folder</a:t>
            </a:r>
          </a:p>
          <a:p>
            <a:pPr marL="514350" marR="0" lvl="0" indent="-514350" algn="l" rtl="0">
              <a:spcBef>
                <a:spcPts val="0"/>
              </a:spcBef>
              <a:buAutoNum type="arabicParenR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Create a </a:t>
            </a:r>
            <a:r>
              <a:rPr lang="en-US" sz="2800" dirty="0" err="1" smtClean="0">
                <a:latin typeface="Arial" charset="0"/>
                <a:ea typeface="Arial" charset="0"/>
                <a:cs typeface="Arial" charset="0"/>
                <a:sym typeface="Georgia"/>
              </a:rPr>
              <a:t>readme.md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 file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in new folder</a:t>
            </a:r>
          </a:p>
          <a:p>
            <a:pPr marL="514350" marR="0" lvl="0" indent="-514350" algn="l" rtl="0">
              <a:spcBef>
                <a:spcPts val="0"/>
              </a:spcBef>
              <a:buAutoNum type="arabicParenR"/>
            </a:pP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82804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INTRODUCTION</a:t>
            </a:r>
          </a:p>
        </p:txBody>
      </p:sp>
      <p:sp>
        <p:nvSpPr>
          <p:cNvPr id="452" name="Shape 452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WHAT IS DATA SCIENCE?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WHAT IS DATA SCIENCE?</a:t>
            </a:r>
          </a:p>
        </p:txBody>
      </p:sp>
      <p:pic>
        <p:nvPicPr>
          <p:cNvPr id="458" name="Shape 458" descr="TWEET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224" y="1712000"/>
            <a:ext cx="9689600" cy="484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WHAT IS DATA SCIENCE?</a:t>
            </a:r>
          </a:p>
        </p:txBody>
      </p:sp>
      <p:pic>
        <p:nvPicPr>
          <p:cNvPr id="464" name="Shape 464" descr="TWEET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650" y="1818474"/>
            <a:ext cx="8467250" cy="496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WHAT IS DATA SCIENCE?</a:t>
            </a:r>
          </a:p>
        </p:txBody>
      </p:sp>
      <p:pic>
        <p:nvPicPr>
          <p:cNvPr id="470" name="Shape 4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750" y="1295925"/>
            <a:ext cx="6209475" cy="592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D9D9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FOR INSTRUCTOR PURPOSES ONLY </a:t>
            </a:r>
          </a:p>
        </p:txBody>
      </p:sp>
      <p:sp>
        <p:nvSpPr>
          <p:cNvPr id="270" name="Shape 270"/>
          <p:cNvSpPr/>
          <p:nvPr/>
        </p:nvSpPr>
        <p:spPr>
          <a:xfrm>
            <a:off x="635000" y="144222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PRE-WORK</a:t>
            </a:r>
            <a:r>
              <a:rPr lang="en-US" sz="3200" b="1">
                <a:solidFill>
                  <a:srgbClr val="E52123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35006" y="1940250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03200" algn="l" rtl="0">
              <a:spcBef>
                <a:spcPts val="0"/>
              </a:spcBef>
              <a:buSzPct val="7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Insert Text Here</a:t>
            </a:r>
          </a:p>
          <a:p>
            <a:pPr marR="0" lvl="0" algn="l" rtl="0">
              <a:spcBef>
                <a:spcPts val="100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1000"/>
              </a:spcBef>
              <a:buNone/>
            </a:pP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WHO USES DATA SCIENCE?</a:t>
            </a:r>
          </a:p>
        </p:txBody>
      </p:sp>
      <p:pic>
        <p:nvPicPr>
          <p:cNvPr id="476" name="Shape 4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850" y="1334875"/>
            <a:ext cx="11086590" cy="58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Data Science involves a variety of roles, not just one.</a:t>
            </a:r>
          </a:p>
        </p:txBody>
      </p:sp>
      <p:sp>
        <p:nvSpPr>
          <p:cNvPr id="482" name="Shape 4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 Hebrew" charset="-79"/>
                <a:ea typeface="Arial Hebrew" charset="-79"/>
                <a:cs typeface="Arial Hebrew" charset="-79"/>
                <a:sym typeface="Oswald"/>
              </a:rPr>
              <a:t>WHAT ARE THE ROLES IN DATA SCIENCE?</a:t>
            </a:r>
          </a:p>
        </p:txBody>
      </p:sp>
      <p:pic>
        <p:nvPicPr>
          <p:cNvPr id="483" name="Shape 4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124" y="2650900"/>
            <a:ext cx="10448574" cy="351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 txBox="1">
            <a:spLocks noGrp="1"/>
          </p:cNvSpPr>
          <p:nvPr>
            <p:ph type="body" idx="1"/>
          </p:nvPr>
        </p:nvSpPr>
        <p:spPr>
          <a:xfrm>
            <a:off x="635006" y="11472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Data Science involves a variety of skill sets, not just one.</a:t>
            </a:r>
          </a:p>
        </p:txBody>
      </p:sp>
      <p:sp>
        <p:nvSpPr>
          <p:cNvPr id="489" name="Shape 489"/>
          <p:cNvSpPr/>
          <p:nvPr/>
        </p:nvSpPr>
        <p:spPr>
          <a:xfrm>
            <a:off x="635000" y="7155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 Hebrew" charset="-79"/>
                <a:ea typeface="Arial Hebrew" charset="-79"/>
                <a:cs typeface="Arial Hebrew" charset="-79"/>
                <a:sym typeface="Oswald"/>
              </a:rPr>
              <a:t>WHAT ARE THE ROLES IN DATA SCIENCE?</a:t>
            </a:r>
          </a:p>
        </p:txBody>
      </p:sp>
      <p:pic>
        <p:nvPicPr>
          <p:cNvPr id="490" name="Shape 4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500" y="2319250"/>
            <a:ext cx="6962975" cy="4781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35003" y="1292775"/>
            <a:ext cx="52419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buNone/>
            </a:pPr>
            <a:endParaRPr sz="2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6" name="Shape 49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 Hebrew" charset="-79"/>
                <a:ea typeface="Arial Hebrew" charset="-79"/>
                <a:cs typeface="Arial Hebrew" charset="-79"/>
                <a:sym typeface="Oswald"/>
              </a:rPr>
              <a:t>WHAT ARE THE ROLES IN DATA SCIENCE?</a:t>
            </a:r>
          </a:p>
        </p:txBody>
      </p:sp>
      <p:pic>
        <p:nvPicPr>
          <p:cNvPr id="497" name="Shape 4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7887" y="1168287"/>
            <a:ext cx="6448425" cy="62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SCIENCE QUESTIONS</a:t>
            </a:r>
          </a:p>
        </p:txBody>
      </p:sp>
      <p:sp>
        <p:nvSpPr>
          <p:cNvPr id="519" name="Shape 519"/>
          <p:cNvSpPr txBox="1"/>
          <p:nvPr/>
        </p:nvSpPr>
        <p:spPr>
          <a:xfrm>
            <a:off x="635000" y="2424725"/>
            <a:ext cx="5660700" cy="415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What will the temperature be next Tuesday?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What will the fourth quarter sales be in Sacramento? 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How high will my blood sugar be, if I eat this donut?</a:t>
            </a:r>
          </a:p>
        </p:txBody>
      </p:sp>
      <p:sp>
        <p:nvSpPr>
          <p:cNvPr id="520" name="Shape 520"/>
          <p:cNvSpPr txBox="1"/>
          <p:nvPr/>
        </p:nvSpPr>
        <p:spPr>
          <a:xfrm>
            <a:off x="6530125" y="2548775"/>
            <a:ext cx="5660700" cy="327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Linear Regression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Poisson Regression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Random Forest Regression</a:t>
            </a:r>
          </a:p>
        </p:txBody>
      </p:sp>
      <p:sp>
        <p:nvSpPr>
          <p:cNvPr id="521" name="Shape 521"/>
          <p:cNvSpPr txBox="1"/>
          <p:nvPr/>
        </p:nvSpPr>
        <p:spPr>
          <a:xfrm>
            <a:off x="198525" y="1673200"/>
            <a:ext cx="6480000" cy="9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/>
              <a:t>How much? How many?</a:t>
            </a:r>
          </a:p>
        </p:txBody>
      </p:sp>
      <p:sp>
        <p:nvSpPr>
          <p:cNvPr id="522" name="Shape 522"/>
          <p:cNvSpPr txBox="1"/>
          <p:nvPr/>
        </p:nvSpPr>
        <p:spPr>
          <a:xfrm>
            <a:off x="6530125" y="1595975"/>
            <a:ext cx="5660700" cy="95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/>
              <a:t>Regression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SCIENCE QUESTIONS</a:t>
            </a:r>
          </a:p>
        </p:txBody>
      </p:sp>
      <p:sp>
        <p:nvSpPr>
          <p:cNvPr id="528" name="Shape 528"/>
          <p:cNvSpPr txBox="1"/>
          <p:nvPr/>
        </p:nvSpPr>
        <p:spPr>
          <a:xfrm>
            <a:off x="635000" y="2424725"/>
            <a:ext cx="5660700" cy="327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Will this person default on their loan?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400"/>
              <a:t> 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Is this an image of a man or a dog?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Will this person click on an advertisement?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Is this mole malignant or benign?</a:t>
            </a:r>
          </a:p>
        </p:txBody>
      </p:sp>
      <p:sp>
        <p:nvSpPr>
          <p:cNvPr id="529" name="Shape 529"/>
          <p:cNvSpPr txBox="1"/>
          <p:nvPr/>
        </p:nvSpPr>
        <p:spPr>
          <a:xfrm>
            <a:off x="6530125" y="2548775"/>
            <a:ext cx="5660700" cy="327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K-Nearest Neighbors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Logistic Regression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Random Forest Classifier</a:t>
            </a:r>
          </a:p>
        </p:txBody>
      </p:sp>
      <p:sp>
        <p:nvSpPr>
          <p:cNvPr id="530" name="Shape 530"/>
          <p:cNvSpPr txBox="1"/>
          <p:nvPr/>
        </p:nvSpPr>
        <p:spPr>
          <a:xfrm>
            <a:off x="635000" y="1673200"/>
            <a:ext cx="5660700" cy="9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/>
              <a:t>Is it A, B or C?</a:t>
            </a:r>
          </a:p>
        </p:txBody>
      </p:sp>
      <p:sp>
        <p:nvSpPr>
          <p:cNvPr id="531" name="Shape 531"/>
          <p:cNvSpPr txBox="1"/>
          <p:nvPr/>
        </p:nvSpPr>
        <p:spPr>
          <a:xfrm>
            <a:off x="6530125" y="1595975"/>
            <a:ext cx="5660700" cy="95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/>
              <a:t>Classification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DATA SCIENCE QUESTIONS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635000" y="2424725"/>
            <a:ext cx="5660700" cy="393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What are the different types of coffee drinkers?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Are there common clusters of cable channel viewership?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What are the different risk profiles of people with diabetes? 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Can you think of any others?</a:t>
            </a:r>
          </a:p>
          <a:p>
            <a:pPr marL="914400" lvl="1" indent="-381000" rtl="0">
              <a:spcBef>
                <a:spcPts val="0"/>
              </a:spcBef>
              <a:buSzPct val="100000"/>
              <a:buChar char="○"/>
            </a:pPr>
            <a:r>
              <a:rPr lang="en-US" sz="2400"/>
              <a:t>Discuss with partner for a min</a:t>
            </a:r>
          </a:p>
          <a:p>
            <a:pPr marL="914400" lvl="1" indent="-381000" rtl="0">
              <a:spcBef>
                <a:spcPts val="0"/>
              </a:spcBef>
              <a:buSzPct val="100000"/>
              <a:buChar char="○"/>
            </a:pPr>
            <a:r>
              <a:rPr lang="en-US" sz="2400"/>
              <a:t>Share with class!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38" name="Shape 538"/>
          <p:cNvSpPr txBox="1"/>
          <p:nvPr/>
        </p:nvSpPr>
        <p:spPr>
          <a:xfrm>
            <a:off x="6530125" y="2548775"/>
            <a:ext cx="5660700" cy="32754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K-means clustering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marL="457200" lvl="0" indent="-381000" rtl="0">
              <a:spcBef>
                <a:spcPts val="0"/>
              </a:spcBef>
              <a:buSzPct val="100000"/>
              <a:buChar char="●"/>
            </a:pPr>
            <a:r>
              <a:rPr lang="en-US" sz="2400"/>
              <a:t>Latent Class Analysis</a:t>
            </a:r>
          </a:p>
        </p:txBody>
      </p:sp>
      <p:sp>
        <p:nvSpPr>
          <p:cNvPr id="539" name="Shape 539"/>
          <p:cNvSpPr txBox="1"/>
          <p:nvPr/>
        </p:nvSpPr>
        <p:spPr>
          <a:xfrm>
            <a:off x="198525" y="1673200"/>
            <a:ext cx="6480000" cy="95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/>
              <a:t>What’s the structure of these Data?</a:t>
            </a:r>
          </a:p>
        </p:txBody>
      </p:sp>
      <p:sp>
        <p:nvSpPr>
          <p:cNvPr id="540" name="Shape 540"/>
          <p:cNvSpPr txBox="1"/>
          <p:nvPr/>
        </p:nvSpPr>
        <p:spPr>
          <a:xfrm>
            <a:off x="6530125" y="1595975"/>
            <a:ext cx="5660700" cy="952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/>
              <a:t>Clustering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In Class Exercise</a:t>
            </a:r>
          </a:p>
        </p:txBody>
      </p:sp>
      <p:sp>
        <p:nvSpPr>
          <p:cNvPr id="440" name="Shape 440"/>
          <p:cNvSpPr txBox="1">
            <a:spLocks noGrp="1"/>
          </p:cNvSpPr>
          <p:nvPr>
            <p:ph type="body" idx="1"/>
          </p:nvPr>
        </p:nvSpPr>
        <p:spPr>
          <a:xfrm>
            <a:off x="635006" y="1440100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 smtClean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I’ll assign you a partner!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lang="en-US"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Go 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through the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  <a:sym typeface="Georgia"/>
              </a:rPr>
              <a:t>Jupyter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Notebook that you just downloaded!</a:t>
            </a: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Work with </a:t>
            </a:r>
            <a:r>
              <a:rPr lang="en-US" sz="2800" dirty="0" smtClean="0">
                <a:latin typeface="Arial" charset="0"/>
                <a:ea typeface="Arial" charset="0"/>
                <a:cs typeface="Arial" charset="0"/>
                <a:sym typeface="Georgia"/>
              </a:rPr>
              <a:t>your 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partner to answer the questions</a:t>
            </a: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0380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INTRODUCTION</a:t>
            </a:r>
          </a:p>
        </p:txBody>
      </p:sp>
      <p:sp>
        <p:nvSpPr>
          <p:cNvPr id="546" name="Shape 546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THE DATA SCIENCE WORKFLOW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A methodology for doing Data Science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Similar to the scientific method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Helps produce </a:t>
            </a:r>
            <a:r>
              <a:rPr lang="en-US" sz="2800" i="1" dirty="0">
                <a:latin typeface="Arial" charset="0"/>
                <a:ea typeface="Arial" charset="0"/>
                <a:cs typeface="Arial" charset="0"/>
                <a:sym typeface="Georgia"/>
              </a:rPr>
              <a:t>reliable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and </a:t>
            </a:r>
            <a:r>
              <a:rPr lang="en-US" sz="2800" i="1" dirty="0">
                <a:latin typeface="Arial" charset="0"/>
                <a:ea typeface="Arial" charset="0"/>
                <a:cs typeface="Arial" charset="0"/>
                <a:sym typeface="Georgia"/>
              </a:rPr>
              <a:t>reproducible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 results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i="1" dirty="0">
                <a:latin typeface="Arial" charset="0"/>
                <a:ea typeface="Arial" charset="0"/>
                <a:cs typeface="Arial" charset="0"/>
                <a:sym typeface="Georgia"/>
              </a:rPr>
              <a:t>Reliable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:  Accurate findings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i="1" dirty="0">
                <a:latin typeface="Arial" charset="0"/>
                <a:ea typeface="Arial" charset="0"/>
                <a:cs typeface="Arial" charset="0"/>
                <a:sym typeface="Georgia"/>
              </a:rPr>
              <a:t>Reproducible</a:t>
            </a: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:  Others can follow your steps and get the same results</a:t>
            </a:r>
          </a:p>
        </p:txBody>
      </p:sp>
      <p:sp>
        <p:nvSpPr>
          <p:cNvPr id="552" name="Shape 552"/>
          <p:cNvSpPr/>
          <p:nvPr/>
        </p:nvSpPr>
        <p:spPr>
          <a:xfrm>
            <a:off x="635000" y="736600"/>
            <a:ext cx="10230224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OVERVIEW OF THE DATA SCIENCE WORKFLOW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/>
        </p:nvSpPr>
        <p:spPr>
          <a:xfrm>
            <a:off x="635000" y="736600"/>
            <a:ext cx="101601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 Narrow" charset="0"/>
                <a:ea typeface="Arial Narrow" charset="0"/>
                <a:cs typeface="Arial Narrow" charset="0"/>
                <a:sym typeface="Oswald"/>
              </a:rPr>
              <a:t>DATA SCIENCE</a:t>
            </a:r>
          </a:p>
        </p:txBody>
      </p:sp>
      <p:sp>
        <p:nvSpPr>
          <p:cNvPr id="277" name="Shape 277"/>
          <p:cNvSpPr/>
          <p:nvPr/>
        </p:nvSpPr>
        <p:spPr>
          <a:xfrm>
            <a:off x="635000" y="1473200"/>
            <a:ext cx="11734800" cy="2806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Helvetica" charset="0"/>
              <a:ea typeface="Helvetica" charset="0"/>
              <a:cs typeface="Helvetica" charset="0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WELCOME TO GA!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0" algn="l" rtl="0">
              <a:spcBef>
                <a:spcPts val="0"/>
              </a:spcBef>
              <a:buNone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steps: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the problem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Acquire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Parse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Mine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Refine the data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Build a data model</a:t>
            </a:r>
          </a:p>
          <a:p>
            <a:pPr marL="457200" marR="0" lvl="0" indent="-406400" algn="l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Present the results</a:t>
            </a:r>
          </a:p>
        </p:txBody>
      </p:sp>
      <p:sp>
        <p:nvSpPr>
          <p:cNvPr id="558" name="Shape 558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559" name="Shape 55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4000" y="1272925"/>
            <a:ext cx="4264698" cy="564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34999" y="1292775"/>
            <a:ext cx="88773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Problem Statement:  </a:t>
            </a: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lang="en-US" sz="28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Can we predict rent prices from 311 complaints?”</a:t>
            </a:r>
          </a:p>
        </p:txBody>
      </p:sp>
      <p:sp>
        <p:nvSpPr>
          <p:cNvPr id="565" name="Shape 56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DS </a:t>
            </a: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</a:t>
            </a:r>
          </a:p>
        </p:txBody>
      </p:sp>
      <p:pic>
        <p:nvPicPr>
          <p:cNvPr id="566" name="Shape 5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0150" y="2802074"/>
            <a:ext cx="8182147" cy="4038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573" name="Shape 573" descr="1 Identif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999" y="1932014"/>
            <a:ext cx="11734798" cy="3438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the business/product objectives.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 and hypothesize goals and criteria for success.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Create a set of questions to help you identify the correct data set.</a:t>
            </a:r>
          </a:p>
        </p:txBody>
      </p:sp>
      <p:sp>
        <p:nvSpPr>
          <p:cNvPr id="579" name="Shape 579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WORKFLOW EXAMPLE:  IDENTIFY THE PROBLEM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586" name="Shape 586" descr="2 Acquire.png"/>
          <p:cNvPicPr preferRelativeResize="0"/>
          <p:nvPr/>
        </p:nvPicPr>
        <p:blipFill rotWithShape="1">
          <a:blip r:embed="rId3">
            <a:alphaModFix/>
          </a:blip>
          <a:srcRect l="367" r="367"/>
          <a:stretch/>
        </p:blipFill>
        <p:spPr>
          <a:xfrm>
            <a:off x="635000" y="2398179"/>
            <a:ext cx="11734798" cy="343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Ideal data vs. data that is available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Learn about limitations of the data.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data are available for this example?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kind of questions might we want to ask about the data?</a:t>
            </a:r>
          </a:p>
        </p:txBody>
      </p:sp>
      <p:sp>
        <p:nvSpPr>
          <p:cNvPr id="592" name="Shape 592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EXAMPLE:  ACQUIRE THE DATA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Shape 59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Questions to ask about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Are there enough data?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Does it appropriately align with the question/problem statement?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Can the dataset be trusted?  How was it collected?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Is this dataset aggregated?  Can we use the aggregation or do we need to get it pre-aggregated?</a:t>
            </a:r>
          </a:p>
        </p:txBody>
      </p:sp>
      <p:sp>
        <p:nvSpPr>
          <p:cNvPr id="598" name="Shape 598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EXAMPLE:  ACQUIRE THE DATA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605" name="Shape 605" descr="3 Parse.png"/>
          <p:cNvPicPr preferRelativeResize="0"/>
          <p:nvPr/>
        </p:nvPicPr>
        <p:blipFill rotWithShape="1">
          <a:blip r:embed="rId3">
            <a:alphaModFix/>
          </a:blip>
          <a:srcRect l="3497" r="3488"/>
          <a:stretch/>
        </p:blipFill>
        <p:spPr>
          <a:xfrm>
            <a:off x="635000" y="1931999"/>
            <a:ext cx="11734800" cy="3438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Secondary data = we didn’t directly collect it ourselves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data dictionary</a:t>
            </a:r>
          </a:p>
        </p:txBody>
      </p:sp>
      <p:sp>
        <p:nvSpPr>
          <p:cNvPr id="611" name="Shape 611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EXAMPLE:  PARSE THE DATA</a:t>
            </a:r>
          </a:p>
        </p:txBody>
      </p:sp>
      <p:graphicFrame>
        <p:nvGraphicFramePr>
          <p:cNvPr id="612" name="Shape 612"/>
          <p:cNvGraphicFramePr/>
          <p:nvPr/>
        </p:nvGraphicFramePr>
        <p:xfrm>
          <a:off x="622750" y="3204475"/>
          <a:ext cx="12078800" cy="3626970"/>
        </p:xfrm>
        <a:graphic>
          <a:graphicData uri="http://schemas.openxmlformats.org/drawingml/2006/table">
            <a:tbl>
              <a:tblPr>
                <a:noFill/>
                <a:tableStyleId>{994B81EC-6456-4E03-A388-E0429E77FDF5}</a:tableStyleId>
              </a:tblPr>
              <a:tblGrid>
                <a:gridCol w="3629275"/>
                <a:gridCol w="4181550"/>
                <a:gridCol w="4267975"/>
              </a:tblGrid>
              <a:tr h="609600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Variable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Description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Type of Variable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Created Date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Date of complaint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Datetime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Incident Zip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Zip Code of Complaint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Agency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Dealing with complaint 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Categorical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Latitude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Continuous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Longitude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Integer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Continuous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Shape 61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Questions to ask while parsing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Is there documentation for the data?  Is there a data dictionary?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kind of filtering, sorting, or simple visualizations can help understand the data?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information is contained in the data?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What data types are the variables?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Are there outliers?  Are there trends?</a:t>
            </a:r>
          </a:p>
        </p:txBody>
      </p:sp>
      <p:sp>
        <p:nvSpPr>
          <p:cNvPr id="618" name="Shape 618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 EXAMPLE:  PARSE THE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Shape 2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373690" y="787484"/>
            <a:ext cx="9180300" cy="57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Shape 283"/>
          <p:cNvSpPr/>
          <p:nvPr/>
        </p:nvSpPr>
        <p:spPr>
          <a:xfrm>
            <a:off x="5886113" y="0"/>
            <a:ext cx="7119000" cy="7302600"/>
          </a:xfrm>
          <a:prstGeom prst="rect">
            <a:avLst/>
          </a:prstGeom>
          <a:solidFill>
            <a:srgbClr val="000000"/>
          </a:solidFill>
          <a:ln w="7620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64950" tIns="64950" rIns="64950" bIns="649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4" name="Shape 2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933401" y="273195"/>
            <a:ext cx="4905900" cy="10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/>
          <p:nvPr/>
        </p:nvSpPr>
        <p:spPr>
          <a:xfrm>
            <a:off x="5886113" y="1703916"/>
            <a:ext cx="7118400" cy="7395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3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WELCOME TO DATA SCIENCE</a:t>
            </a:r>
          </a:p>
        </p:txBody>
      </p:sp>
      <p:sp>
        <p:nvSpPr>
          <p:cNvPr id="286" name="Shape 286"/>
          <p:cNvSpPr/>
          <p:nvPr/>
        </p:nvSpPr>
        <p:spPr>
          <a:xfrm>
            <a:off x="5930275" y="5270441"/>
            <a:ext cx="7030500" cy="10170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Wi-fi: GA-Guest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pw: yellowpencil</a:t>
            </a:r>
          </a:p>
        </p:txBody>
      </p:sp>
      <p:sp>
        <p:nvSpPr>
          <p:cNvPr id="287" name="Shape 287"/>
          <p:cNvSpPr/>
          <p:nvPr/>
        </p:nvSpPr>
        <p:spPr>
          <a:xfrm>
            <a:off x="6938920" y="3223908"/>
            <a:ext cx="4894800" cy="1265999"/>
          </a:xfrm>
          <a:prstGeom prst="rect">
            <a:avLst/>
          </a:prstGeom>
          <a:noFill/>
          <a:ln>
            <a:noFill/>
          </a:ln>
        </p:spPr>
        <p:txBody>
          <a:bodyPr lIns="64950" tIns="64950" rIns="64950" bIns="649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Please write your name on your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whiteboard and say hello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to your new classmates.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625" name="Shape 625" descr="4 Mine.png"/>
          <p:cNvPicPr preferRelativeResize="0"/>
          <p:nvPr/>
        </p:nvPicPr>
        <p:blipFill rotWithShape="1">
          <a:blip r:embed="rId3">
            <a:alphaModFix/>
          </a:blip>
          <a:srcRect l="4103" r="4094"/>
          <a:stretch/>
        </p:blipFill>
        <p:spPr>
          <a:xfrm>
            <a:off x="634999" y="1932025"/>
            <a:ext cx="11734797" cy="3438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Shape 63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Think about sampling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Get to know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Explore outliers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Address missing values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Derive new variables (i.e. columns)</a:t>
            </a:r>
          </a:p>
        </p:txBody>
      </p:sp>
      <p:sp>
        <p:nvSpPr>
          <p:cNvPr id="631" name="Shape 631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EXAMPLE:  MINE THE DATA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Shape 636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EXAMPLE:  MINE THE DATA</a:t>
            </a:r>
          </a:p>
        </p:txBody>
      </p:sp>
      <p:sp>
        <p:nvSpPr>
          <p:cNvPr id="637" name="Shape 637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Common steps while mining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Sample the data with appropriate methodology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Explore outliers and null values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Format and clean the data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Determine how to address missing values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Format and combine data; aggregate and derive new columns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Shape 64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644" name="Shape 644" descr="5 Refine.png"/>
          <p:cNvPicPr preferRelativeResize="0"/>
          <p:nvPr/>
        </p:nvPicPr>
        <p:blipFill rotWithShape="1">
          <a:blip r:embed="rId3">
            <a:alphaModFix/>
          </a:blip>
          <a:srcRect l="777" r="777"/>
          <a:stretch/>
        </p:blipFill>
        <p:spPr>
          <a:xfrm>
            <a:off x="635000" y="1932025"/>
            <a:ext cx="11734800" cy="3438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Shape 649"/>
          <p:cNvSpPr txBox="1">
            <a:spLocks noGrp="1"/>
          </p:cNvSpPr>
          <p:nvPr>
            <p:ph type="body" idx="1"/>
          </p:nvPr>
        </p:nvSpPr>
        <p:spPr>
          <a:xfrm>
            <a:off x="635006" y="102122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Use statistics and visualization to identify trends 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of basic statistics</a:t>
            </a:r>
          </a:p>
        </p:txBody>
      </p:sp>
      <p:sp>
        <p:nvSpPr>
          <p:cNvPr id="650" name="Shape 650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EXAMPLE:  REFINE THE DATA</a:t>
            </a:r>
          </a:p>
        </p:txBody>
      </p:sp>
      <p:graphicFrame>
        <p:nvGraphicFramePr>
          <p:cNvPr id="651" name="Shape 651"/>
          <p:cNvGraphicFramePr/>
          <p:nvPr/>
        </p:nvGraphicFramePr>
        <p:xfrm>
          <a:off x="2059987" y="2962675"/>
          <a:ext cx="9262975" cy="3908975"/>
        </p:xfrm>
        <a:graphic>
          <a:graphicData uri="http://schemas.openxmlformats.org/drawingml/2006/table">
            <a:tbl>
              <a:tblPr>
                <a:noFill/>
                <a:tableStyleId>{994B81EC-6456-4E03-A388-E0429E77FDF5}</a:tableStyleId>
              </a:tblPr>
              <a:tblGrid>
                <a:gridCol w="4304000"/>
                <a:gridCol w="4958975"/>
              </a:tblGrid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Variable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 b="1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Count of Complaints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Manhattan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24288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Brooklyn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32890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Queens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22281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Staten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4817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Bronx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solidFill>
                            <a:schemeClr val="dk1"/>
                          </a:solidFill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19686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8425"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Other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400"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7107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10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Descriptive stats help refine by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Identifying trends and outliers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Deciding how to deal with outliers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Applying descriptive and inferential statistics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Determining visualization techniques for different data types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Transforming data</a:t>
            </a:r>
          </a:p>
        </p:txBody>
      </p:sp>
      <p:sp>
        <p:nvSpPr>
          <p:cNvPr id="657" name="Shape 657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 EXAMPLE:  REFINE THE DATA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664" name="Shape 664" descr="6 Build.png"/>
          <p:cNvPicPr preferRelativeResize="0"/>
          <p:nvPr/>
        </p:nvPicPr>
        <p:blipFill rotWithShape="1">
          <a:blip r:embed="rId3">
            <a:alphaModFix/>
          </a:blip>
          <a:srcRect l="4767" r="4767"/>
          <a:stretch/>
        </p:blipFill>
        <p:spPr>
          <a:xfrm>
            <a:off x="634999" y="1932012"/>
            <a:ext cx="11734800" cy="3438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>
            <a:spLocks noGrp="1"/>
          </p:cNvSpPr>
          <p:nvPr>
            <p:ph type="body" idx="1"/>
          </p:nvPr>
        </p:nvSpPr>
        <p:spPr>
          <a:xfrm>
            <a:off x="635000" y="1292775"/>
            <a:ext cx="11734800" cy="5215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Select a model based upon the outcome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Example model statement:  </a:t>
            </a: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lang="en-US" sz="2800">
                <a:solidFill>
                  <a:srgbClr val="333333"/>
                </a:solidFill>
                <a:latin typeface="Georgia"/>
                <a:ea typeface="Georgia"/>
                <a:cs typeface="Georgia"/>
                <a:sym typeface="Georgia"/>
              </a:rPr>
              <a:t>We completed a logistic regression using Statsmodels v. XX. We calculated the probability of a Noise Complaint occurring in Manhattan, compared to Brooklyn.”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70" name="Shape 670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EXAMPLE:  BUILD A DATA MODEL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The steps for model building are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Select the appropriate model </a:t>
            </a:r>
          </a:p>
          <a:p>
            <a:pPr marL="457200" marR="0" lvl="0" indent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FIT the model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Evaluate and refine the model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Predict outcomes and action items</a:t>
            </a:r>
          </a:p>
        </p:txBody>
      </p:sp>
      <p:sp>
        <p:nvSpPr>
          <p:cNvPr id="676" name="Shape 67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EXAMPLE:  BUILD A DATA MODEL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Shape 682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Oswald"/>
                <a:ea typeface="Oswald"/>
                <a:cs typeface="Oswald"/>
                <a:sym typeface="Oswald"/>
              </a:rPr>
              <a:t>OVERVIEW OF THE DATA SCIENCE WORKFLOW</a:t>
            </a:r>
          </a:p>
        </p:txBody>
      </p:sp>
      <p:pic>
        <p:nvPicPr>
          <p:cNvPr id="683" name="Shape 683" descr="7 Present.png"/>
          <p:cNvPicPr preferRelativeResize="0"/>
          <p:nvPr/>
        </p:nvPicPr>
        <p:blipFill rotWithShape="1">
          <a:blip r:embed="rId3">
            <a:alphaModFix/>
          </a:blip>
          <a:srcRect l="1978" r="1987"/>
          <a:stretch/>
        </p:blipFill>
        <p:spPr>
          <a:xfrm>
            <a:off x="635000" y="1932025"/>
            <a:ext cx="11734799" cy="3438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>
            <a:spLocks noGrp="1"/>
          </p:cNvSpPr>
          <p:nvPr>
            <p:ph type="title"/>
          </p:nvPr>
        </p:nvSpPr>
        <p:spPr>
          <a:xfrm>
            <a:off x="428444" y="648364"/>
            <a:ext cx="12121200" cy="720299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YOUR INSTRUCTIONAL TEAM</a:t>
            </a:r>
          </a:p>
        </p:txBody>
      </p:sp>
      <p:grpSp>
        <p:nvGrpSpPr>
          <p:cNvPr id="293" name="Shape 293"/>
          <p:cNvGrpSpPr/>
          <p:nvPr/>
        </p:nvGrpSpPr>
        <p:grpSpPr>
          <a:xfrm>
            <a:off x="1264899" y="2755681"/>
            <a:ext cx="2700331" cy="2905121"/>
            <a:chOff x="-18" y="302400"/>
            <a:chExt cx="1898700" cy="2046148"/>
          </a:xfrm>
        </p:grpSpPr>
        <p:grpSp>
          <p:nvGrpSpPr>
            <p:cNvPr id="294" name="Shape 294"/>
            <p:cNvGrpSpPr/>
            <p:nvPr/>
          </p:nvGrpSpPr>
          <p:grpSpPr>
            <a:xfrm>
              <a:off x="509550" y="302400"/>
              <a:ext cx="879600" cy="879600"/>
              <a:chOff x="0" y="0"/>
              <a:chExt cx="879600" cy="879600"/>
            </a:xfrm>
          </p:grpSpPr>
          <p:sp>
            <p:nvSpPr>
              <p:cNvPr id="295" name="Shape 295"/>
              <p:cNvSpPr/>
              <p:nvPr/>
            </p:nvSpPr>
            <p:spPr>
              <a:xfrm>
                <a:off x="0" y="0"/>
                <a:ext cx="879600" cy="879600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lIns="64950" tIns="64950" rIns="64950" bIns="64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Shape 296"/>
              <p:cNvSpPr/>
              <p:nvPr/>
            </p:nvSpPr>
            <p:spPr>
              <a:xfrm>
                <a:off x="253087" y="262453"/>
                <a:ext cx="373500" cy="91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cubicBezTo>
                      <a:pt x="0" y="26861"/>
                      <a:pt x="6588" y="0"/>
                      <a:pt x="14722" y="0"/>
                    </a:cubicBezTo>
                    <a:cubicBezTo>
                      <a:pt x="22855" y="0"/>
                      <a:pt x="29444" y="26861"/>
                      <a:pt x="29444" y="60000"/>
                    </a:cubicBezTo>
                    <a:cubicBezTo>
                      <a:pt x="29444" y="93138"/>
                      <a:pt x="22855" y="120000"/>
                      <a:pt x="14722" y="120000"/>
                    </a:cubicBezTo>
                    <a:cubicBezTo>
                      <a:pt x="6588" y="120000"/>
                      <a:pt x="0" y="93138"/>
                      <a:pt x="0" y="60000"/>
                    </a:cubicBezTo>
                    <a:moveTo>
                      <a:pt x="90555" y="60000"/>
                    </a:moveTo>
                    <a:cubicBezTo>
                      <a:pt x="90555" y="26861"/>
                      <a:pt x="97144" y="0"/>
                      <a:pt x="105277" y="0"/>
                    </a:cubicBezTo>
                    <a:cubicBezTo>
                      <a:pt x="113411" y="0"/>
                      <a:pt x="120000" y="26861"/>
                      <a:pt x="120000" y="60000"/>
                    </a:cubicBezTo>
                    <a:cubicBezTo>
                      <a:pt x="120000" y="93138"/>
                      <a:pt x="113411" y="120000"/>
                      <a:pt x="105277" y="120000"/>
                    </a:cubicBezTo>
                    <a:cubicBezTo>
                      <a:pt x="97144" y="120000"/>
                      <a:pt x="90555" y="93138"/>
                      <a:pt x="90555" y="60000"/>
                    </a:cubicBezTo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lIns="64950" tIns="64950" rIns="64950" bIns="64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7" name="Shape 297"/>
            <p:cNvSpPr/>
            <p:nvPr/>
          </p:nvSpPr>
          <p:spPr>
            <a:xfrm>
              <a:off x="86079" y="1613599"/>
              <a:ext cx="17265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lIns="129925" tIns="129925" rIns="129925" bIns="1299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2800" dirty="0" smtClean="0"/>
                <a:t>REID</a:t>
              </a:r>
              <a:endParaRPr lang="en-US" sz="2800" dirty="0"/>
            </a:p>
          </p:txBody>
        </p:sp>
        <p:sp>
          <p:nvSpPr>
            <p:cNvPr id="298" name="Shape 298"/>
            <p:cNvSpPr/>
            <p:nvPr/>
          </p:nvSpPr>
          <p:spPr>
            <a:xfrm>
              <a:off x="-18" y="1988548"/>
              <a:ext cx="18987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lIns="129925" tIns="129925" rIns="129925" bIns="1299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ct val="25000"/>
                <a:buFont typeface="Arial"/>
                <a:buNone/>
              </a:pPr>
              <a:r>
                <a:rPr lang="en-US" sz="2000" b="0" i="0" u="none" strike="noStrike" cap="none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  <a:t>Lead Instructor</a:t>
              </a:r>
            </a:p>
          </p:txBody>
        </p:sp>
      </p:grp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1387" y="1957750"/>
            <a:ext cx="2627525" cy="2659575"/>
          </a:xfrm>
          <a:prstGeom prst="rect">
            <a:avLst/>
          </a:prstGeom>
          <a:noFill/>
          <a:ln w="9525" cap="flat" cmpd="sng">
            <a:solidFill>
              <a:srgbClr val="585858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20" name="Shape 3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58011" y="1957750"/>
            <a:ext cx="2609613" cy="2660718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305"/>
          <p:cNvSpPr/>
          <p:nvPr/>
        </p:nvSpPr>
        <p:spPr>
          <a:xfrm>
            <a:off x="7632055" y="4617320"/>
            <a:ext cx="3124787" cy="620169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800" dirty="0" smtClean="0"/>
              <a:t>MATT</a:t>
            </a:r>
            <a:endParaRPr lang="en-US" sz="2800" dirty="0"/>
          </a:p>
        </p:txBody>
      </p:sp>
      <p:sp>
        <p:nvSpPr>
          <p:cNvPr id="22" name="Shape 306"/>
          <p:cNvSpPr/>
          <p:nvPr/>
        </p:nvSpPr>
        <p:spPr>
          <a:xfrm>
            <a:off x="7730109" y="5149674"/>
            <a:ext cx="3046779" cy="548185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Arial"/>
              <a:buNone/>
            </a:pPr>
            <a:r>
              <a:rPr lang="en-US" sz="2000" b="0" i="0" u="none" strike="noStrike" cap="none" dirty="0" smtClean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Producer</a:t>
            </a:r>
            <a:endParaRPr lang="en-US" sz="2000" b="0" i="0" u="none" strike="noStrike" cap="none" dirty="0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" name="Shape 293"/>
          <p:cNvGrpSpPr/>
          <p:nvPr/>
        </p:nvGrpSpPr>
        <p:grpSpPr>
          <a:xfrm>
            <a:off x="4478050" y="2726367"/>
            <a:ext cx="2978203" cy="2934435"/>
            <a:chOff x="-97692" y="302400"/>
            <a:chExt cx="2094082" cy="2066795"/>
          </a:xfrm>
        </p:grpSpPr>
        <p:grpSp>
          <p:nvGrpSpPr>
            <p:cNvPr id="24" name="Shape 294"/>
            <p:cNvGrpSpPr/>
            <p:nvPr/>
          </p:nvGrpSpPr>
          <p:grpSpPr>
            <a:xfrm>
              <a:off x="509550" y="302400"/>
              <a:ext cx="879600" cy="879600"/>
              <a:chOff x="0" y="0"/>
              <a:chExt cx="879600" cy="879600"/>
            </a:xfrm>
          </p:grpSpPr>
          <p:sp>
            <p:nvSpPr>
              <p:cNvPr id="27" name="Shape 295"/>
              <p:cNvSpPr/>
              <p:nvPr/>
            </p:nvSpPr>
            <p:spPr>
              <a:xfrm>
                <a:off x="0" y="0"/>
                <a:ext cx="879600" cy="879600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</p:spPr>
            <p:txBody>
              <a:bodyPr lIns="64950" tIns="64950" rIns="64950" bIns="64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Shape 296"/>
              <p:cNvSpPr/>
              <p:nvPr/>
            </p:nvSpPr>
            <p:spPr>
              <a:xfrm>
                <a:off x="253087" y="262453"/>
                <a:ext cx="373500" cy="91500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0" y="60000"/>
                    </a:moveTo>
                    <a:cubicBezTo>
                      <a:pt x="0" y="26861"/>
                      <a:pt x="6588" y="0"/>
                      <a:pt x="14722" y="0"/>
                    </a:cubicBezTo>
                    <a:cubicBezTo>
                      <a:pt x="22855" y="0"/>
                      <a:pt x="29444" y="26861"/>
                      <a:pt x="29444" y="60000"/>
                    </a:cubicBezTo>
                    <a:cubicBezTo>
                      <a:pt x="29444" y="93138"/>
                      <a:pt x="22855" y="120000"/>
                      <a:pt x="14722" y="120000"/>
                    </a:cubicBezTo>
                    <a:cubicBezTo>
                      <a:pt x="6588" y="120000"/>
                      <a:pt x="0" y="93138"/>
                      <a:pt x="0" y="60000"/>
                    </a:cubicBezTo>
                    <a:moveTo>
                      <a:pt x="90555" y="60000"/>
                    </a:moveTo>
                    <a:cubicBezTo>
                      <a:pt x="90555" y="26861"/>
                      <a:pt x="97144" y="0"/>
                      <a:pt x="105277" y="0"/>
                    </a:cubicBezTo>
                    <a:cubicBezTo>
                      <a:pt x="113411" y="0"/>
                      <a:pt x="120000" y="26861"/>
                      <a:pt x="120000" y="60000"/>
                    </a:cubicBezTo>
                    <a:cubicBezTo>
                      <a:pt x="120000" y="93138"/>
                      <a:pt x="113411" y="120000"/>
                      <a:pt x="105277" y="120000"/>
                    </a:cubicBezTo>
                    <a:cubicBezTo>
                      <a:pt x="97144" y="120000"/>
                      <a:pt x="90555" y="93138"/>
                      <a:pt x="90555" y="60000"/>
                    </a:cubicBezTo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</p:spPr>
            <p:txBody>
              <a:bodyPr lIns="64950" tIns="64950" rIns="64950" bIns="6495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20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" name="Shape 297"/>
            <p:cNvSpPr/>
            <p:nvPr/>
          </p:nvSpPr>
          <p:spPr>
            <a:xfrm>
              <a:off x="94866" y="1634245"/>
              <a:ext cx="1726500" cy="436800"/>
            </a:xfrm>
            <a:prstGeom prst="rect">
              <a:avLst/>
            </a:prstGeom>
            <a:noFill/>
            <a:ln>
              <a:noFill/>
            </a:ln>
          </p:spPr>
          <p:txBody>
            <a:bodyPr lIns="129925" tIns="129925" rIns="129925" bIns="1299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25000"/>
                <a:buFont typeface="Arial"/>
                <a:buNone/>
              </a:pPr>
              <a:r>
                <a:rPr lang="en-US" sz="2800" dirty="0" smtClean="0"/>
                <a:t>ED</a:t>
              </a:r>
              <a:endParaRPr lang="en-US" sz="2800" dirty="0"/>
            </a:p>
          </p:txBody>
        </p:sp>
        <p:sp>
          <p:nvSpPr>
            <p:cNvPr id="26" name="Shape 298"/>
            <p:cNvSpPr/>
            <p:nvPr/>
          </p:nvSpPr>
          <p:spPr>
            <a:xfrm>
              <a:off x="-97692" y="2009195"/>
              <a:ext cx="2094082" cy="360000"/>
            </a:xfrm>
            <a:prstGeom prst="rect">
              <a:avLst/>
            </a:prstGeom>
            <a:noFill/>
            <a:ln>
              <a:noFill/>
            </a:ln>
          </p:spPr>
          <p:txBody>
            <a:bodyPr lIns="129925" tIns="129925" rIns="129925" bIns="129925" anchor="t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666666"/>
                </a:buClr>
                <a:buSzPct val="25000"/>
                <a:buFont typeface="Arial"/>
                <a:buNone/>
              </a:pPr>
              <a:r>
                <a:rPr lang="en-US" sz="2000" b="0" i="0" u="none" strike="noStrike" cap="none" smtClean="0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  <a:t>Instructional Assistant</a:t>
              </a:r>
              <a:endParaRPr lang="en-US" sz="20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36" y="1957750"/>
            <a:ext cx="2659571" cy="26595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Shape 688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You have to effectively communicate your results for them to matter!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Ranges from a simple email to a complex web graphic.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Make sure to consider your audience.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A presentation for fellow data scientists will be drastically different from a presentation for an executive.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EXAMPLE:  PRESENT THE RESULTS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Shape 694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Key factors of a good presentation include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Summarize findings with narrative and storytelling techniques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Refine your visualizations for broader comprehension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Present both limitations and assumptions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Determine the integrity of your analyses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Consider the degree of disclosure for various stakeholders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>
                <a:latin typeface="Georgia"/>
                <a:ea typeface="Georgia"/>
                <a:cs typeface="Georgia"/>
                <a:sym typeface="Georgia"/>
              </a:rPr>
              <a:t>Test and evaluate the effectiveness of your presentation beforehand</a:t>
            </a:r>
          </a:p>
        </p:txBody>
      </p:sp>
      <p:sp>
        <p:nvSpPr>
          <p:cNvPr id="695" name="Shape 69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EXAMPLE:  PRESENT THE RESULTS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>
            <a:spLocks noGrp="1"/>
          </p:cNvSpPr>
          <p:nvPr>
            <p:ph type="body" idx="1"/>
          </p:nvPr>
        </p:nvSpPr>
        <p:spPr>
          <a:xfrm>
            <a:off x="635006" y="12927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Georgia"/>
                <a:ea typeface="Georgia"/>
                <a:cs typeface="Georgia"/>
                <a:sym typeface="Georgia"/>
              </a:rPr>
              <a:t>Example presentations and infographics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512 Paths to the White House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u="sng" dirty="0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2015 NFL Predictions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01" name="Shape 701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WORKFLOW</a:t>
            </a:r>
            <a:r>
              <a:rPr lang="en-US" sz="3200" b="1">
                <a:latin typeface="Oswald"/>
                <a:ea typeface="Oswald"/>
                <a:cs typeface="Oswald"/>
                <a:sym typeface="Oswald"/>
              </a:rPr>
              <a:t> EXAMPLE:  PRESENT THE RESULTS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/>
        </p:nvSpPr>
        <p:spPr>
          <a:xfrm>
            <a:off x="2961475" y="2224350"/>
            <a:ext cx="7559400" cy="3429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457200" marR="0" lvl="0" indent="-342900" algn="l" rtl="0">
              <a:spcBef>
                <a:spcPts val="0"/>
              </a:spcBef>
              <a:buClr>
                <a:srgbClr val="000000"/>
              </a:buClr>
              <a:buSzPct val="100000"/>
              <a:buFont typeface="Georgia"/>
              <a:buAutoNum type="arabicPeriod"/>
            </a:pPr>
            <a:r>
              <a:rPr lang="en-US" sz="1800" dirty="0">
                <a:latin typeface="Arial" charset="0"/>
                <a:ea typeface="Arial" charset="0"/>
                <a:cs typeface="Arial" charset="0"/>
                <a:sym typeface="Georgia"/>
              </a:rPr>
              <a:t>Divide into 6 groups of 3, each located at a whiteboard.</a:t>
            </a:r>
          </a:p>
          <a:p>
            <a:pPr marL="457200" lvl="0" indent="-342900" rtl="0">
              <a:spcBef>
                <a:spcPts val="0"/>
              </a:spcBef>
              <a:buSzPct val="100000"/>
              <a:buFont typeface="Georgia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IDENTIFY</a:t>
            </a: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:  Each group should develop 1 research question they would like to know about their classmates.  Create a hypothesis to your question. Don’t share your question yet! (5 minutes)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ACQUIRE</a:t>
            </a: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:  Rotate from group to group to collect data for your hypothesis.  Have other students write or tally their answers on the whiteboard.  (10 minutes)</a:t>
            </a:r>
          </a:p>
          <a:p>
            <a:pPr marL="457200" lvl="0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rabicPeriod"/>
            </a:pPr>
            <a:r>
              <a:rPr lang="en-US" sz="1800" b="1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PRESENT</a:t>
            </a: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:  Communicate the results of your analysis to the class. (10 minutes)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Create a narrative to summarize your findings.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Provide a basic visualization for easy comprehension.</a:t>
            </a:r>
          </a:p>
          <a:p>
            <a:pPr marL="914400" lvl="1" indent="-342900" rtl="0">
              <a:spcBef>
                <a:spcPts val="0"/>
              </a:spcBef>
              <a:buClr>
                <a:schemeClr val="dk1"/>
              </a:buClr>
              <a:buSzPct val="100000"/>
              <a:buFont typeface="Georgia"/>
              <a:buAutoNum type="alphaLcPeriod"/>
            </a:pPr>
            <a:r>
              <a:rPr lang="en-US" sz="1800" dirty="0">
                <a:solidFill>
                  <a:schemeClr val="dk1"/>
                </a:solidFill>
                <a:latin typeface="Arial" charset="0"/>
                <a:ea typeface="Arial" charset="0"/>
                <a:cs typeface="Arial" charset="0"/>
                <a:sym typeface="Georgia"/>
              </a:rPr>
              <a:t>Choose one student to present for the group.</a:t>
            </a:r>
          </a:p>
        </p:txBody>
      </p:sp>
      <p:pic>
        <p:nvPicPr>
          <p:cNvPr id="707" name="Shape 7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462" y="2446323"/>
            <a:ext cx="2555141" cy="255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Shape 708"/>
          <p:cNvSpPr txBox="1"/>
          <p:nvPr/>
        </p:nvSpPr>
        <p:spPr>
          <a:xfrm>
            <a:off x="263458" y="3500674"/>
            <a:ext cx="2621145" cy="44394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indent="457200" rtl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20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EXERCISE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 sz="100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  <a:sym typeface="Oswald"/>
            </a:endParaRPr>
          </a:p>
        </p:txBody>
      </p:sp>
      <p:sp>
        <p:nvSpPr>
          <p:cNvPr id="709" name="Shape 709"/>
          <p:cNvSpPr/>
          <p:nvPr/>
        </p:nvSpPr>
        <p:spPr>
          <a:xfrm>
            <a:off x="3052744" y="6249541"/>
            <a:ext cx="4170900" cy="330300"/>
          </a:xfrm>
          <a:prstGeom prst="rect">
            <a:avLst/>
          </a:prstGeom>
          <a:noFill/>
          <a:ln>
            <a:noFill/>
          </a:ln>
        </p:spPr>
        <p:txBody>
          <a:bodyPr lIns="50800" tIns="50800" rIns="50800" bIns="508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800">
                <a:latin typeface="Arial" charset="0"/>
                <a:ea typeface="Arial" charset="0"/>
                <a:cs typeface="Arial" charset="0"/>
                <a:sym typeface="Georgia"/>
              </a:rPr>
              <a:t>Presentation of the results</a:t>
            </a:r>
          </a:p>
        </p:txBody>
      </p:sp>
      <p:sp>
        <p:nvSpPr>
          <p:cNvPr id="710" name="Shape 710"/>
          <p:cNvSpPr/>
          <p:nvPr/>
        </p:nvSpPr>
        <p:spPr>
          <a:xfrm>
            <a:off x="2989800" y="5856857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DELIVERABLE</a:t>
            </a:r>
          </a:p>
        </p:txBody>
      </p:sp>
      <p:sp>
        <p:nvSpPr>
          <p:cNvPr id="711" name="Shape 711"/>
          <p:cNvSpPr/>
          <p:nvPr/>
        </p:nvSpPr>
        <p:spPr>
          <a:xfrm>
            <a:off x="2989800" y="1776149"/>
            <a:ext cx="3733800" cy="2541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000" b="1" dirty="0">
                <a:latin typeface="Arial" charset="0"/>
                <a:ea typeface="Arial" charset="0"/>
                <a:cs typeface="Arial" charset="0"/>
                <a:sym typeface="Oswald"/>
              </a:rPr>
              <a:t>DIRECTIONS  (25 minutes)</a:t>
            </a:r>
          </a:p>
        </p:txBody>
      </p:sp>
      <p:cxnSp>
        <p:nvCxnSpPr>
          <p:cNvPr id="712" name="Shape 712"/>
          <p:cNvCxnSpPr/>
          <p:nvPr/>
        </p:nvCxnSpPr>
        <p:spPr>
          <a:xfrm rot="10800000">
            <a:off x="2705964" y="1918741"/>
            <a:ext cx="0" cy="4661100"/>
          </a:xfrm>
          <a:prstGeom prst="straightConnector1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13" name="Shape 713"/>
          <p:cNvSpPr/>
          <p:nvPr/>
        </p:nvSpPr>
        <p:spPr>
          <a:xfrm>
            <a:off x="635000" y="736600"/>
            <a:ext cx="7721700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>
                <a:latin typeface="Arial" charset="0"/>
                <a:ea typeface="Arial" charset="0"/>
                <a:cs typeface="Arial" charset="0"/>
                <a:sym typeface="Oswald"/>
              </a:rPr>
              <a:t>ACTIVITY: DATA SCIENCE WORKFLOW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Shape 718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CONCLUSION</a:t>
            </a:r>
          </a:p>
        </p:txBody>
      </p:sp>
      <p:sp>
        <p:nvSpPr>
          <p:cNvPr id="719" name="Shape 719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88333"/>
              </a:lnSpc>
              <a:spcBef>
                <a:spcPts val="0"/>
              </a:spcBef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REVIEW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Shape 724"/>
          <p:cNvSpPr txBox="1">
            <a:spLocks noGrp="1"/>
          </p:cNvSpPr>
          <p:nvPr>
            <p:ph type="body" idx="1"/>
          </p:nvPr>
        </p:nvSpPr>
        <p:spPr>
          <a:xfrm>
            <a:off x="635006" y="1453675"/>
            <a:ext cx="11734800" cy="3809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Georgia"/>
              <a:ea typeface="Georgia"/>
              <a:cs typeface="Georgia"/>
              <a:sym typeface="Georgia"/>
            </a:endParaRPr>
          </a:p>
          <a:p>
            <a:pPr marL="203200" marR="0" lvl="0" indent="-256540" algn="l" rtl="0">
              <a:spcBef>
                <a:spcPts val="0"/>
              </a:spcBef>
              <a:buSzPct val="100000"/>
              <a:buFont typeface="Georgia"/>
              <a:buChar char="‣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You should now be able to answer the following questions: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What is Data Science?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What is the Data Science workflow?</a:t>
            </a:r>
          </a:p>
          <a:p>
            <a:pPr marR="0" lvl="0" algn="l" rtl="0">
              <a:spcBef>
                <a:spcPts val="0"/>
              </a:spcBef>
              <a:buNone/>
            </a:pPr>
            <a:endParaRPr sz="2800" dirty="0">
              <a:latin typeface="Arial" charset="0"/>
              <a:ea typeface="Arial" charset="0"/>
              <a:cs typeface="Arial" charset="0"/>
              <a:sym typeface="Georgia"/>
            </a:endParaRPr>
          </a:p>
          <a:p>
            <a:pPr marR="0" lvl="1" algn="l" rtl="0">
              <a:spcBef>
                <a:spcPts val="0"/>
              </a:spcBef>
              <a:buSzPct val="100000"/>
              <a:buFont typeface="Georgia"/>
            </a:pPr>
            <a:r>
              <a:rPr lang="en-US" sz="2800" dirty="0">
                <a:latin typeface="Arial" charset="0"/>
                <a:ea typeface="Arial" charset="0"/>
                <a:cs typeface="Arial" charset="0"/>
                <a:sym typeface="Georgia"/>
              </a:rPr>
              <a:t>How can you have a successful learning experience at GA?</a:t>
            </a:r>
          </a:p>
        </p:txBody>
      </p:sp>
      <p:sp>
        <p:nvSpPr>
          <p:cNvPr id="725" name="Shape 725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CONCLUSION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2123"/>
        </a:solidFill>
        <a:effectLst/>
      </p:bgPr>
    </p:bg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Shape 730"/>
          <p:cNvSpPr/>
          <p:nvPr/>
        </p:nvSpPr>
        <p:spPr>
          <a:xfrm>
            <a:off x="635000" y="736600"/>
            <a:ext cx="101600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buSzPct val="25000"/>
              <a:buNone/>
            </a:pPr>
            <a:r>
              <a:rPr lang="en-US" sz="3200" b="1" dirty="0">
                <a:latin typeface="Arial" charset="0"/>
                <a:ea typeface="Arial" charset="0"/>
                <a:cs typeface="Arial" charset="0"/>
                <a:sym typeface="Oswald"/>
              </a:rPr>
              <a:t>DATA SCIENCE</a:t>
            </a:r>
          </a:p>
        </p:txBody>
      </p:sp>
      <p:sp>
        <p:nvSpPr>
          <p:cNvPr id="731" name="Shape 731"/>
          <p:cNvSpPr/>
          <p:nvPr/>
        </p:nvSpPr>
        <p:spPr>
          <a:xfrm>
            <a:off x="635000" y="1473200"/>
            <a:ext cx="11734800" cy="2806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88333"/>
              </a:lnSpc>
              <a:spcBef>
                <a:spcPts val="0"/>
              </a:spcBef>
              <a:buSzPct val="25000"/>
              <a:buNone/>
            </a:pPr>
            <a:r>
              <a:rPr lang="en-US" sz="96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  <a:sym typeface="Oswald"/>
              </a:rPr>
              <a:t>BEFORE NEXT CLASS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800"/>
        </a:solid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Q &amp; A</a:t>
            </a:r>
          </a:p>
        </p:txBody>
      </p:sp>
      <p:cxnSp>
        <p:nvCxnSpPr>
          <p:cNvPr id="744" name="Shape 744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745" name="Shape 745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746" name="Shape 746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AFC0"/>
        </a:solidFill>
        <a:effectLst/>
      </p:bgPr>
    </p:bg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/>
          <p:nvPr/>
        </p:nvSpPr>
        <p:spPr>
          <a:xfrm>
            <a:off x="635000" y="1473200"/>
            <a:ext cx="11734800" cy="1612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SzPct val="25000"/>
              <a:buNone/>
            </a:pPr>
            <a:r>
              <a:rPr lang="en-US" sz="90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EXIT TICKET </a:t>
            </a:r>
          </a:p>
          <a:p>
            <a:pPr marL="0" marR="0" lvl="0" indent="0" algn="l" rtl="0">
              <a:lnSpc>
                <a:spcPct val="75000"/>
              </a:lnSpc>
              <a:spcBef>
                <a:spcPts val="0"/>
              </a:spcBef>
              <a:buNone/>
            </a:pPr>
            <a:endParaRPr sz="9000"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52" name="Shape 752"/>
          <p:cNvCxnSpPr/>
          <p:nvPr/>
        </p:nvCxnSpPr>
        <p:spPr>
          <a:xfrm>
            <a:off x="635000" y="6350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753" name="Shape 753"/>
          <p:cNvCxnSpPr/>
          <p:nvPr/>
        </p:nvCxnSpPr>
        <p:spPr>
          <a:xfrm>
            <a:off x="635000" y="1219200"/>
            <a:ext cx="117348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754" name="Shape 754"/>
          <p:cNvSpPr/>
          <p:nvPr/>
        </p:nvSpPr>
        <p:spPr>
          <a:xfrm>
            <a:off x="635000" y="736600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lvl="0" rtl="0">
              <a:lnSpc>
                <a:spcPct val="114285"/>
              </a:lnSpc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WELCOME TO DATA SCIENCE</a:t>
            </a:r>
          </a:p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None/>
            </a:pPr>
            <a:endParaRPr sz="2800"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55" name="Shape 755"/>
          <p:cNvSpPr/>
          <p:nvPr/>
        </p:nvSpPr>
        <p:spPr>
          <a:xfrm>
            <a:off x="3113900" y="4078875"/>
            <a:ext cx="7721699" cy="4317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4285"/>
              </a:lnSpc>
              <a:spcBef>
                <a:spcPts val="0"/>
              </a:spcBef>
              <a:buSzPct val="25000"/>
              <a:buNone/>
            </a:pPr>
            <a:r>
              <a:rPr lang="en-US" sz="2800" b="1">
                <a:latin typeface="Oswald"/>
                <a:ea typeface="Oswald"/>
                <a:cs typeface="Oswald"/>
                <a:sym typeface="Oswald"/>
              </a:rPr>
              <a:t>DON’T FORGET TO FILL OUT YOUR EXIT TICKET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428444" y="648364"/>
            <a:ext cx="12121200" cy="720299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7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STUDENT SERVICES AT </a:t>
            </a:r>
            <a:r>
              <a:rPr lang="en-US" sz="3700" b="0" i="0" u="none" strike="noStrike" cap="none" dirty="0" err="1">
                <a:solidFill>
                  <a:srgbClr val="FF090F"/>
                </a:solidFill>
                <a:latin typeface="Arial"/>
                <a:ea typeface="Arial"/>
                <a:cs typeface="Arial"/>
                <a:sym typeface="Arial"/>
              </a:rPr>
              <a:t>studentservicesSF@ga.co</a:t>
            </a:r>
            <a:endParaRPr lang="en-US" sz="3700" b="0" i="0" u="none" strike="noStrike" cap="none" dirty="0">
              <a:solidFill>
                <a:srgbClr val="FF090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3" name="Shape 3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256" y="2193268"/>
            <a:ext cx="3937800" cy="39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Shape 3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72620" y="1502168"/>
            <a:ext cx="2349600" cy="8747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5" name="Shape 315"/>
          <p:cNvCxnSpPr/>
          <p:nvPr/>
        </p:nvCxnSpPr>
        <p:spPr>
          <a:xfrm rot="10800000">
            <a:off x="4811235" y="3410914"/>
            <a:ext cx="1387200" cy="0"/>
          </a:xfrm>
          <a:prstGeom prst="straightConnector1">
            <a:avLst/>
          </a:prstGeom>
          <a:noFill/>
          <a:ln w="9525" cap="flat" cmpd="sng">
            <a:solidFill>
              <a:srgbClr val="E80000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16" name="Shape 316"/>
          <p:cNvCxnSpPr/>
          <p:nvPr/>
        </p:nvCxnSpPr>
        <p:spPr>
          <a:xfrm>
            <a:off x="6198435" y="2246475"/>
            <a:ext cx="19500" cy="2148300"/>
          </a:xfrm>
          <a:prstGeom prst="straightConnector1">
            <a:avLst/>
          </a:prstGeom>
          <a:noFill/>
          <a:ln w="9525" cap="flat" cmpd="sng">
            <a:solidFill>
              <a:srgbClr val="E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Shape 317"/>
          <p:cNvCxnSpPr/>
          <p:nvPr/>
        </p:nvCxnSpPr>
        <p:spPr>
          <a:xfrm>
            <a:off x="6198435" y="2246475"/>
            <a:ext cx="1491600" cy="0"/>
          </a:xfrm>
          <a:prstGeom prst="straightConnector1">
            <a:avLst/>
          </a:prstGeom>
          <a:noFill/>
          <a:ln w="9525" cap="flat" cmpd="sng">
            <a:solidFill>
              <a:srgbClr val="E8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Shape 318"/>
          <p:cNvCxnSpPr/>
          <p:nvPr/>
        </p:nvCxnSpPr>
        <p:spPr>
          <a:xfrm>
            <a:off x="6198435" y="4394845"/>
            <a:ext cx="1491600" cy="0"/>
          </a:xfrm>
          <a:prstGeom prst="straightConnector1">
            <a:avLst/>
          </a:prstGeom>
          <a:noFill/>
          <a:ln w="9525" cap="flat" cmpd="sng">
            <a:solidFill>
              <a:srgbClr val="E8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9" name="Shape 319"/>
          <p:cNvSpPr/>
          <p:nvPr/>
        </p:nvSpPr>
        <p:spPr>
          <a:xfrm>
            <a:off x="7690060" y="1972426"/>
            <a:ext cx="3156600" cy="5481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Course logistics</a:t>
            </a:r>
          </a:p>
        </p:txBody>
      </p:sp>
      <p:sp>
        <p:nvSpPr>
          <p:cNvPr id="320" name="Shape 320"/>
          <p:cNvSpPr/>
          <p:nvPr/>
        </p:nvSpPr>
        <p:spPr>
          <a:xfrm>
            <a:off x="7513953" y="2401803"/>
            <a:ext cx="4203900" cy="15435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6477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Georgia"/>
              <a:buChar char="•"/>
            </a:pPr>
            <a:r>
              <a:rPr lang="en-US" sz="20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Access to tools</a:t>
            </a:r>
          </a:p>
          <a:p>
            <a:pPr marL="6477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Georgia"/>
              <a:buChar char="•"/>
            </a:pPr>
            <a:r>
              <a:rPr lang="en-US" sz="20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Feedback about the course</a:t>
            </a:r>
          </a:p>
          <a:p>
            <a:pPr marL="6477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Georgia"/>
              <a:buChar char="•"/>
            </a:pPr>
            <a:r>
              <a:rPr lang="en-US" sz="20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Enrollment and finances</a:t>
            </a:r>
          </a:p>
          <a:p>
            <a:pPr marL="6477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ct val="100000"/>
              <a:buFont typeface="Georgia"/>
              <a:buChar char="•"/>
            </a:pPr>
            <a:r>
              <a:rPr lang="en-US" sz="2000" b="0" i="0" u="none" strike="noStrike" cap="none" dirty="0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rPr>
              <a:t>Graduation certificates </a:t>
            </a:r>
          </a:p>
        </p:txBody>
      </p:sp>
      <p:sp>
        <p:nvSpPr>
          <p:cNvPr id="321" name="Shape 321"/>
          <p:cNvSpPr/>
          <p:nvPr/>
        </p:nvSpPr>
        <p:spPr>
          <a:xfrm>
            <a:off x="7690060" y="4091444"/>
            <a:ext cx="3156600" cy="5481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Campus questions</a:t>
            </a:r>
          </a:p>
        </p:txBody>
      </p:sp>
      <p:sp>
        <p:nvSpPr>
          <p:cNvPr id="322" name="Shape 322"/>
          <p:cNvSpPr/>
          <p:nvPr/>
        </p:nvSpPr>
        <p:spPr>
          <a:xfrm>
            <a:off x="7513953" y="4578517"/>
            <a:ext cx="4203900" cy="12117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ctr" anchorCtr="0">
            <a:noAutofit/>
          </a:bodyPr>
          <a:lstStyle/>
          <a:p>
            <a:pPr marL="6477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Georgia"/>
              <a:buChar char="•"/>
            </a:pPr>
            <a:r>
              <a:rPr lang="en-US"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GA Facilities</a:t>
            </a:r>
          </a:p>
          <a:p>
            <a:pPr marL="6477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Georgia"/>
              <a:buChar char="•"/>
            </a:pPr>
            <a:r>
              <a:rPr lang="en-US"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GA events outside of class</a:t>
            </a:r>
          </a:p>
          <a:p>
            <a:pPr marL="6477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100000"/>
              <a:buFont typeface="Georgia"/>
              <a:buChar char="•"/>
            </a:pPr>
            <a:r>
              <a:rPr lang="en-US"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Discounts for other courses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>
            <a:spLocks noGrp="1"/>
          </p:cNvSpPr>
          <p:nvPr>
            <p:ph type="title"/>
          </p:nvPr>
        </p:nvSpPr>
        <p:spPr>
          <a:xfrm>
            <a:off x="428444" y="648364"/>
            <a:ext cx="12121200" cy="720299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3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OTHERS YOU MAY SEE</a:t>
            </a:r>
          </a:p>
        </p:txBody>
      </p:sp>
      <p:sp>
        <p:nvSpPr>
          <p:cNvPr id="328" name="Shape 328"/>
          <p:cNvSpPr/>
          <p:nvPr/>
        </p:nvSpPr>
        <p:spPr>
          <a:xfrm>
            <a:off x="3318334" y="4602663"/>
            <a:ext cx="2456400" cy="5481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Instructor Coach</a:t>
            </a:r>
          </a:p>
        </p:txBody>
      </p:sp>
      <p:sp>
        <p:nvSpPr>
          <p:cNvPr id="329" name="Shape 329"/>
          <p:cNvSpPr/>
          <p:nvPr/>
        </p:nvSpPr>
        <p:spPr>
          <a:xfrm>
            <a:off x="3103173" y="4258505"/>
            <a:ext cx="2456400" cy="6201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EMILY PEEK</a:t>
            </a:r>
          </a:p>
        </p:txBody>
      </p:sp>
      <p:pic>
        <p:nvPicPr>
          <p:cNvPr id="330" name="Shape 3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3648" y="2074037"/>
            <a:ext cx="2141999" cy="21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/>
          <p:nvPr/>
        </p:nvSpPr>
        <p:spPr>
          <a:xfrm>
            <a:off x="5798045" y="4602663"/>
            <a:ext cx="2771100" cy="5481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ct val="25000"/>
              <a:buFont typeface="Arial"/>
              <a:buNone/>
            </a:pPr>
            <a:r>
              <a:rPr lang="en-US" sz="2000" b="0" i="0" u="none" strike="noStrike" cap="none" dirty="0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Front Lines Lead</a:t>
            </a:r>
          </a:p>
        </p:txBody>
      </p:sp>
      <p:sp>
        <p:nvSpPr>
          <p:cNvPr id="332" name="Shape 332"/>
          <p:cNvSpPr/>
          <p:nvPr/>
        </p:nvSpPr>
        <p:spPr>
          <a:xfrm>
            <a:off x="6057777" y="4258516"/>
            <a:ext cx="2325300" cy="620100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JESSICA REPAS</a:t>
            </a:r>
          </a:p>
        </p:txBody>
      </p:sp>
      <p:pic>
        <p:nvPicPr>
          <p:cNvPr id="339" name="Shape 3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5677" y="2074037"/>
            <a:ext cx="2147400" cy="21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Shape 3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733" y="88699"/>
            <a:ext cx="12869100" cy="71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Shape 345"/>
          <p:cNvSpPr/>
          <p:nvPr/>
        </p:nvSpPr>
        <p:spPr>
          <a:xfrm>
            <a:off x="501226" y="3488972"/>
            <a:ext cx="6055200" cy="3395922"/>
          </a:xfrm>
          <a:prstGeom prst="rect">
            <a:avLst/>
          </a:prstGeom>
          <a:noFill/>
          <a:ln>
            <a:noFill/>
          </a:ln>
        </p:spPr>
        <p:txBody>
          <a:bodyPr lIns="129925" tIns="129925" rIns="129925" bIns="1299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7100" b="0" i="0" u="none" strike="noStrike" cap="non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WHAT IS GENERAL ASSEMBLY?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-light-2">
  <a:themeElements>
    <a:clrScheme name="simple-light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1925</Words>
  <Application>Microsoft Macintosh PowerPoint</Application>
  <PresentationFormat>Custom</PresentationFormat>
  <Paragraphs>472</Paragraphs>
  <Slides>68</Slides>
  <Notes>68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81" baseType="lpstr">
      <vt:lpstr>Arial Hebrew</vt:lpstr>
      <vt:lpstr>Arial Narrow</vt:lpstr>
      <vt:lpstr>Calibri</vt:lpstr>
      <vt:lpstr>Courier New</vt:lpstr>
      <vt:lpstr>Georgia</vt:lpstr>
      <vt:lpstr>Helvetica</vt:lpstr>
      <vt:lpstr>Impact</vt:lpstr>
      <vt:lpstr>Mangal</vt:lpstr>
      <vt:lpstr>Merriweather Sans</vt:lpstr>
      <vt:lpstr>Oswald</vt:lpstr>
      <vt:lpstr>Arial</vt:lpstr>
      <vt:lpstr>White</vt:lpstr>
      <vt:lpstr>simple-light-2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INSTRUCTIONAL TEAM</vt:lpstr>
      <vt:lpstr>STUDENT SERVICES AT studentservicesSF@ga.co</vt:lpstr>
      <vt:lpstr>OTHERS YOU MAY SEE</vt:lpstr>
      <vt:lpstr>PowerPoint Presentation</vt:lpstr>
      <vt:lpstr>15+ CAMPUSES AROUND THE WORLD</vt:lpstr>
      <vt:lpstr>PowerPoint Presentation</vt:lpstr>
      <vt:lpstr>PowerPoint Presentation</vt:lpstr>
      <vt:lpstr>PowerPoint Presentation</vt:lpstr>
      <vt:lpstr>COURSE DATES</vt:lpstr>
      <vt:lpstr>PowerPoint Presentation</vt:lpstr>
      <vt:lpstr>SLACK</vt:lpstr>
      <vt:lpstr>GITHUB</vt:lpstr>
      <vt:lpstr>CLASSROOM CULTURE</vt:lpstr>
      <vt:lpstr>LEARNING OBJECTIVES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Reid Offringa</cp:lastModifiedBy>
  <cp:revision>141</cp:revision>
  <dcterms:modified xsi:type="dcterms:W3CDTF">2017-02-15T04:54:08Z</dcterms:modified>
</cp:coreProperties>
</file>